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259" r:id="rId3"/>
    <p:sldId id="379" r:id="rId4"/>
    <p:sldId id="650" r:id="rId5"/>
    <p:sldId id="651" r:id="rId6"/>
    <p:sldId id="652" r:id="rId7"/>
    <p:sldId id="653" r:id="rId8"/>
    <p:sldId id="786" r:id="rId9"/>
    <p:sldId id="656" r:id="rId10"/>
    <p:sldId id="657" r:id="rId11"/>
    <p:sldId id="1010" r:id="rId12"/>
    <p:sldId id="659" r:id="rId13"/>
    <p:sldId id="660" r:id="rId14"/>
    <p:sldId id="661" r:id="rId15"/>
    <p:sldId id="662" r:id="rId16"/>
    <p:sldId id="1005" r:id="rId17"/>
    <p:sldId id="1006" r:id="rId18"/>
    <p:sldId id="1007" r:id="rId19"/>
    <p:sldId id="663" r:id="rId20"/>
    <p:sldId id="664" r:id="rId21"/>
    <p:sldId id="997" r:id="rId22"/>
    <p:sldId id="998" r:id="rId23"/>
    <p:sldId id="665" r:id="rId24"/>
    <p:sldId id="666" r:id="rId25"/>
    <p:sldId id="1018" r:id="rId26"/>
    <p:sldId id="1019" r:id="rId27"/>
    <p:sldId id="1020" r:id="rId28"/>
    <p:sldId id="787" r:id="rId29"/>
    <p:sldId id="672" r:id="rId30"/>
    <p:sldId id="673" r:id="rId31"/>
    <p:sldId id="674" r:id="rId32"/>
    <p:sldId id="675" r:id="rId33"/>
    <p:sldId id="788" r:id="rId34"/>
    <p:sldId id="804" r:id="rId35"/>
    <p:sldId id="677" r:id="rId36"/>
    <p:sldId id="678" r:id="rId37"/>
    <p:sldId id="679" r:id="rId38"/>
    <p:sldId id="680" r:id="rId39"/>
    <p:sldId id="681" r:id="rId40"/>
    <p:sldId id="682" r:id="rId41"/>
    <p:sldId id="1008" r:id="rId42"/>
    <p:sldId id="1009" r:id="rId43"/>
    <p:sldId id="1021" r:id="rId44"/>
    <p:sldId id="684" r:id="rId45"/>
    <p:sldId id="995" r:id="rId46"/>
    <p:sldId id="686" r:id="rId47"/>
    <p:sldId id="687" r:id="rId48"/>
    <p:sldId id="805" r:id="rId49"/>
    <p:sldId id="790" r:id="rId50"/>
    <p:sldId id="791" r:id="rId51"/>
    <p:sldId id="792" r:id="rId52"/>
    <p:sldId id="1000" r:id="rId53"/>
    <p:sldId id="1001" r:id="rId54"/>
    <p:sldId id="1002" r:id="rId55"/>
    <p:sldId id="1004" r:id="rId56"/>
    <p:sldId id="1003" r:id="rId57"/>
    <p:sldId id="1012" r:id="rId58"/>
    <p:sldId id="1022" r:id="rId59"/>
    <p:sldId id="1023" r:id="rId6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3910" autoAdjust="0"/>
  </p:normalViewPr>
  <p:slideViewPr>
    <p:cSldViewPr snapToGrid="0">
      <p:cViewPr varScale="1">
        <p:scale>
          <a:sx n="68" d="100"/>
          <a:sy n="68" d="100"/>
        </p:scale>
        <p:origin x="1470" y="6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BCA67-B5F1-4FA1-967B-FBDA93F2B09B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11069431-4C19-40E6-885B-0A10B2398FB3}">
      <dgm:prSet phldrT="[文字]" custT="1"/>
      <dgm:spPr/>
      <dgm:t>
        <a:bodyPr/>
        <a:lstStyle/>
        <a:p>
          <a:pPr algn="l"/>
          <a:r>
            <a:rPr lang="en-US" altLang="zh-TW" sz="2800" dirty="0"/>
            <a:t>2. Why Deep?</a:t>
          </a:r>
          <a:endParaRPr lang="zh-TW" altLang="en-US" sz="2800" dirty="0"/>
        </a:p>
      </dgm:t>
    </dgm:pt>
    <dgm:pt modelId="{305F7668-DA1C-45CF-B570-434E95B4C04C}" type="par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EB5890CE-1A8D-4B0D-BC60-227BD1F33DD8}" type="sib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94AB1502-08D7-4902-8C33-D3687F9F5DE2}">
      <dgm:prSet phldrT="[文字]" custT="1"/>
      <dgm:spPr/>
      <dgm:t>
        <a:bodyPr/>
        <a:lstStyle/>
        <a:p>
          <a:pPr algn="l"/>
          <a:r>
            <a:rPr lang="en-US" altLang="zh-TW" sz="2800" dirty="0"/>
            <a:t>1. Introduction of Deep Learning</a:t>
          </a:r>
          <a:endParaRPr lang="zh-TW" altLang="en-US" sz="2800" dirty="0"/>
        </a:p>
      </dgm:t>
    </dgm:pt>
    <dgm:pt modelId="{01286944-B6E2-4735-B5EF-5936FF11C656}" type="par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D35A6C76-0859-4DCE-8AC1-8C396DFBF7E0}" type="sib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86A1A0B6-0A1C-4CA5-BCD5-0D52A4434004}">
      <dgm:prSet phldrT="[文字]" custT="1"/>
      <dgm:spPr/>
      <dgm:t>
        <a:bodyPr/>
        <a:lstStyle/>
        <a:p>
          <a:pPr algn="l"/>
          <a:r>
            <a:rPr lang="en-US" altLang="zh-TW" sz="2800" dirty="0"/>
            <a:t>3. Gradient Descent</a:t>
          </a:r>
          <a:endParaRPr lang="zh-TW" altLang="en-US" sz="2800" dirty="0"/>
        </a:p>
      </dgm:t>
    </dgm:pt>
    <dgm:pt modelId="{9433A239-D269-486F-91A6-FCF1381990D2}" type="parTrans" cxnId="{3F2376A4-4B1E-4DD0-A157-29BE019ECFD1}">
      <dgm:prSet/>
      <dgm:spPr/>
      <dgm:t>
        <a:bodyPr/>
        <a:lstStyle/>
        <a:p>
          <a:endParaRPr lang="zh-TW" altLang="en-US"/>
        </a:p>
      </dgm:t>
    </dgm:pt>
    <dgm:pt modelId="{EB9695AF-9259-498F-A446-B10F14248812}" type="sibTrans" cxnId="{3F2376A4-4B1E-4DD0-A157-29BE019ECFD1}">
      <dgm:prSet/>
      <dgm:spPr/>
      <dgm:t>
        <a:bodyPr/>
        <a:lstStyle/>
        <a:p>
          <a:endParaRPr lang="zh-TW" altLang="en-US"/>
        </a:p>
      </dgm:t>
    </dgm:pt>
    <dgm:pt modelId="{DED18B20-F06A-4AE5-85EC-A0B162A0863C}">
      <dgm:prSet phldrT="[文字]" custT="1"/>
      <dgm:spPr/>
      <dgm:t>
        <a:bodyPr/>
        <a:lstStyle/>
        <a:p>
          <a:pPr algn="l"/>
          <a:r>
            <a:rPr lang="en-US" altLang="zh-TW" sz="2800" dirty="0"/>
            <a:t>4. Backpropagation (Option)</a:t>
          </a:r>
          <a:endParaRPr lang="zh-TW" altLang="en-US" sz="2800" dirty="0"/>
        </a:p>
      </dgm:t>
    </dgm:pt>
    <dgm:pt modelId="{710E4AD4-C74C-4980-83E6-B68D99CD2CE4}" type="parTrans" cxnId="{18928410-56A5-4123-A25B-645507044485}">
      <dgm:prSet/>
      <dgm:spPr/>
      <dgm:t>
        <a:bodyPr/>
        <a:lstStyle/>
        <a:p>
          <a:endParaRPr lang="zh-TW" altLang="en-US"/>
        </a:p>
      </dgm:t>
    </dgm:pt>
    <dgm:pt modelId="{A85C9DDC-25B7-4B24-9F1C-ADF2CFEE2332}" type="sibTrans" cxnId="{18928410-56A5-4123-A25B-645507044485}">
      <dgm:prSet/>
      <dgm:spPr/>
      <dgm:t>
        <a:bodyPr/>
        <a:lstStyle/>
        <a:p>
          <a:endParaRPr lang="zh-TW" altLang="en-US"/>
        </a:p>
      </dgm:t>
    </dgm:pt>
    <dgm:pt modelId="{47A96565-FF57-427F-B25A-79958CFA4CEF}">
      <dgm:prSet phldrT="[文字]" custT="1"/>
      <dgm:spPr/>
      <dgm:t>
        <a:bodyPr/>
        <a:lstStyle/>
        <a:p>
          <a:pPr algn="l"/>
          <a:r>
            <a:rPr lang="en-US" altLang="zh-TW" sz="2800" dirty="0"/>
            <a:t>5. Tips for Deep Learning</a:t>
          </a:r>
          <a:endParaRPr lang="zh-TW" altLang="en-US" sz="2800" dirty="0"/>
        </a:p>
      </dgm:t>
    </dgm:pt>
    <dgm:pt modelId="{2767C749-F18A-4F2B-A632-846E500D5966}" type="parTrans" cxnId="{6E42ACF4-19AE-45E2-88AE-3B6AFC2F415F}">
      <dgm:prSet/>
      <dgm:spPr/>
      <dgm:t>
        <a:bodyPr/>
        <a:lstStyle/>
        <a:p>
          <a:endParaRPr lang="zh-TW" altLang="en-US"/>
        </a:p>
      </dgm:t>
    </dgm:pt>
    <dgm:pt modelId="{601091FB-651A-4DAF-95E7-8E8B938C1E52}" type="sibTrans" cxnId="{6E42ACF4-19AE-45E2-88AE-3B6AFC2F415F}">
      <dgm:prSet/>
      <dgm:spPr/>
      <dgm:t>
        <a:bodyPr/>
        <a:lstStyle/>
        <a:p>
          <a:endParaRPr lang="zh-TW" altLang="en-US"/>
        </a:p>
      </dgm:t>
    </dgm:pt>
    <dgm:pt modelId="{6D296336-986A-4388-9614-523E550A70BC}">
      <dgm:prSet phldrT="[文字]" custT="1"/>
      <dgm:spPr/>
      <dgm:t>
        <a:bodyPr/>
        <a:lstStyle/>
        <a:p>
          <a:pPr algn="l"/>
          <a:r>
            <a:rPr lang="en-US" altLang="zh-TW" sz="2800" dirty="0"/>
            <a:t>6. Convolutional Neural Network (CNN)</a:t>
          </a:r>
          <a:endParaRPr lang="zh-TW" altLang="en-US" sz="2800" dirty="0"/>
        </a:p>
      </dgm:t>
    </dgm:pt>
    <dgm:pt modelId="{1E179FF4-E750-425D-BE9F-9EE8544DDE57}" type="parTrans" cxnId="{A69E32ED-080C-437C-B846-FD51FA666B2F}">
      <dgm:prSet/>
      <dgm:spPr/>
      <dgm:t>
        <a:bodyPr/>
        <a:lstStyle/>
        <a:p>
          <a:endParaRPr lang="zh-TW" altLang="en-US"/>
        </a:p>
      </dgm:t>
    </dgm:pt>
    <dgm:pt modelId="{BB4268CB-53AB-4EFA-8094-945232D18697}" type="sibTrans" cxnId="{A69E32ED-080C-437C-B846-FD51FA666B2F}">
      <dgm:prSet/>
      <dgm:spPr/>
      <dgm:t>
        <a:bodyPr/>
        <a:lstStyle/>
        <a:p>
          <a:endParaRPr lang="zh-TW" altLang="en-US"/>
        </a:p>
      </dgm:t>
    </dgm:pt>
    <dgm:pt modelId="{F0F3F198-E6B6-4912-AF9C-130F40BA8E1E}">
      <dgm:prSet phldrT="[文字]" custT="1"/>
      <dgm:spPr/>
      <dgm:t>
        <a:bodyPr/>
        <a:lstStyle/>
        <a:p>
          <a:pPr algn="l"/>
          <a:r>
            <a:rPr lang="en-US" altLang="zh-TW" sz="2800" dirty="0"/>
            <a:t>7. Auto-encoder (Option)</a:t>
          </a:r>
          <a:endParaRPr lang="zh-TW" altLang="en-US" sz="2800" dirty="0"/>
        </a:p>
      </dgm:t>
    </dgm:pt>
    <dgm:pt modelId="{189E8FAC-90E5-4902-B48E-D7803416A33A}" type="parTrans" cxnId="{682D1708-86FD-4FE7-902D-31258FA7DEAE}">
      <dgm:prSet/>
      <dgm:spPr/>
      <dgm:t>
        <a:bodyPr/>
        <a:lstStyle/>
        <a:p>
          <a:endParaRPr lang="zh-TW" altLang="en-US"/>
        </a:p>
      </dgm:t>
    </dgm:pt>
    <dgm:pt modelId="{1DAD72A0-E8D5-4A09-B0D8-CE44401B6E49}" type="sibTrans" cxnId="{682D1708-86FD-4FE7-902D-31258FA7DEAE}">
      <dgm:prSet/>
      <dgm:spPr/>
      <dgm:t>
        <a:bodyPr/>
        <a:lstStyle/>
        <a:p>
          <a:endParaRPr lang="zh-TW" altLang="en-US"/>
        </a:p>
      </dgm:t>
    </dgm:pt>
    <dgm:pt modelId="{AE3F25F9-D7D6-4540-A911-3E5C3469747B}" type="pres">
      <dgm:prSet presAssocID="{388BCA67-B5F1-4FA1-967B-FBDA93F2B09B}" presName="Name0" presStyleCnt="0">
        <dgm:presLayoutVars>
          <dgm:dir/>
          <dgm:animLvl val="lvl"/>
          <dgm:resizeHandles val="exact"/>
        </dgm:presLayoutVars>
      </dgm:prSet>
      <dgm:spPr/>
    </dgm:pt>
    <dgm:pt modelId="{FA485B4A-2E72-4F24-B5BC-E76105320D58}" type="pres">
      <dgm:prSet presAssocID="{F0F3F198-E6B6-4912-AF9C-130F40BA8E1E}" presName="boxAndChildren" presStyleCnt="0"/>
      <dgm:spPr/>
    </dgm:pt>
    <dgm:pt modelId="{C0ABC22C-F0BF-4443-82BE-2095D70A1014}" type="pres">
      <dgm:prSet presAssocID="{F0F3F198-E6B6-4912-AF9C-130F40BA8E1E}" presName="parentTextBox" presStyleLbl="node1" presStyleIdx="0" presStyleCnt="7"/>
      <dgm:spPr/>
    </dgm:pt>
    <dgm:pt modelId="{52B0C44A-7566-4710-8846-F158C382B3F0}" type="pres">
      <dgm:prSet presAssocID="{BB4268CB-53AB-4EFA-8094-945232D18697}" presName="sp" presStyleCnt="0"/>
      <dgm:spPr/>
    </dgm:pt>
    <dgm:pt modelId="{653CDBAE-0AD0-43D0-9D5D-1F40A9953BD4}" type="pres">
      <dgm:prSet presAssocID="{6D296336-986A-4388-9614-523E550A70BC}" presName="arrowAndChildren" presStyleCnt="0"/>
      <dgm:spPr/>
    </dgm:pt>
    <dgm:pt modelId="{1A53E492-5F75-4638-9697-BD85AA944B96}" type="pres">
      <dgm:prSet presAssocID="{6D296336-986A-4388-9614-523E550A70BC}" presName="parentTextArrow" presStyleLbl="node1" presStyleIdx="1" presStyleCnt="7"/>
      <dgm:spPr/>
    </dgm:pt>
    <dgm:pt modelId="{C659DAA1-8724-48E3-A638-1D62D8CA8F80}" type="pres">
      <dgm:prSet presAssocID="{601091FB-651A-4DAF-95E7-8E8B938C1E52}" presName="sp" presStyleCnt="0"/>
      <dgm:spPr/>
    </dgm:pt>
    <dgm:pt modelId="{098E5DBE-12F0-403D-B36A-92A45F5001D5}" type="pres">
      <dgm:prSet presAssocID="{47A96565-FF57-427F-B25A-79958CFA4CEF}" presName="arrowAndChildren" presStyleCnt="0"/>
      <dgm:spPr/>
    </dgm:pt>
    <dgm:pt modelId="{6FE07C2F-2286-4BFA-A624-A673203A0123}" type="pres">
      <dgm:prSet presAssocID="{47A96565-FF57-427F-B25A-79958CFA4CEF}" presName="parentTextArrow" presStyleLbl="node1" presStyleIdx="2" presStyleCnt="7"/>
      <dgm:spPr/>
    </dgm:pt>
    <dgm:pt modelId="{CCF08D7B-BE44-4159-B77E-45E793BA98C9}" type="pres">
      <dgm:prSet presAssocID="{A85C9DDC-25B7-4B24-9F1C-ADF2CFEE2332}" presName="sp" presStyleCnt="0"/>
      <dgm:spPr/>
    </dgm:pt>
    <dgm:pt modelId="{ACB8F2F1-6AC0-498E-9FAB-CA9874434027}" type="pres">
      <dgm:prSet presAssocID="{DED18B20-F06A-4AE5-85EC-A0B162A0863C}" presName="arrowAndChildren" presStyleCnt="0"/>
      <dgm:spPr/>
    </dgm:pt>
    <dgm:pt modelId="{F8F59B32-4C09-4C91-81BA-D695ED1DA0AF}" type="pres">
      <dgm:prSet presAssocID="{DED18B20-F06A-4AE5-85EC-A0B162A0863C}" presName="parentTextArrow" presStyleLbl="node1" presStyleIdx="3" presStyleCnt="7"/>
      <dgm:spPr/>
    </dgm:pt>
    <dgm:pt modelId="{B241CE9F-F096-4ECC-B081-BA0A23A07CB2}" type="pres">
      <dgm:prSet presAssocID="{EB9695AF-9259-498F-A446-B10F14248812}" presName="sp" presStyleCnt="0"/>
      <dgm:spPr/>
    </dgm:pt>
    <dgm:pt modelId="{F824FE25-85CC-495B-97E8-E20F25A38E8B}" type="pres">
      <dgm:prSet presAssocID="{86A1A0B6-0A1C-4CA5-BCD5-0D52A4434004}" presName="arrowAndChildren" presStyleCnt="0"/>
      <dgm:spPr/>
    </dgm:pt>
    <dgm:pt modelId="{5E8F0D5F-9E95-4FFD-9DE9-086C651B5744}" type="pres">
      <dgm:prSet presAssocID="{86A1A0B6-0A1C-4CA5-BCD5-0D52A4434004}" presName="parentTextArrow" presStyleLbl="node1" presStyleIdx="4" presStyleCnt="7"/>
      <dgm:spPr/>
    </dgm:pt>
    <dgm:pt modelId="{85F00BF6-734F-4503-8945-F156CD667B95}" type="pres">
      <dgm:prSet presAssocID="{EB5890CE-1A8D-4B0D-BC60-227BD1F33DD8}" presName="sp" presStyleCnt="0"/>
      <dgm:spPr/>
    </dgm:pt>
    <dgm:pt modelId="{5C25478C-B4C7-49AD-9EF3-F8B791AFAB6B}" type="pres">
      <dgm:prSet presAssocID="{11069431-4C19-40E6-885B-0A10B2398FB3}" presName="arrowAndChildren" presStyleCnt="0"/>
      <dgm:spPr/>
    </dgm:pt>
    <dgm:pt modelId="{B93EF2DA-CAE7-42C2-A7FF-FD5632D8A39A}" type="pres">
      <dgm:prSet presAssocID="{11069431-4C19-40E6-885B-0A10B2398FB3}" presName="parentTextArrow" presStyleLbl="node1" presStyleIdx="5" presStyleCnt="7"/>
      <dgm:spPr/>
    </dgm:pt>
    <dgm:pt modelId="{8BFF3E1B-7AFE-46F5-9658-2F88DA14D2FD}" type="pres">
      <dgm:prSet presAssocID="{D35A6C76-0859-4DCE-8AC1-8C396DFBF7E0}" presName="sp" presStyleCnt="0"/>
      <dgm:spPr/>
    </dgm:pt>
    <dgm:pt modelId="{85A38E1C-4A53-4607-9192-A7D21621AA71}" type="pres">
      <dgm:prSet presAssocID="{94AB1502-08D7-4902-8C33-D3687F9F5DE2}" presName="arrowAndChildren" presStyleCnt="0"/>
      <dgm:spPr/>
    </dgm:pt>
    <dgm:pt modelId="{1A988A03-0D8C-4549-AA77-6A248011D73B}" type="pres">
      <dgm:prSet presAssocID="{94AB1502-08D7-4902-8C33-D3687F9F5DE2}" presName="parentTextArrow" presStyleLbl="node1" presStyleIdx="6" presStyleCnt="7"/>
      <dgm:spPr/>
    </dgm:pt>
  </dgm:ptLst>
  <dgm:cxnLst>
    <dgm:cxn modelId="{682D1708-86FD-4FE7-902D-31258FA7DEAE}" srcId="{388BCA67-B5F1-4FA1-967B-FBDA93F2B09B}" destId="{F0F3F198-E6B6-4912-AF9C-130F40BA8E1E}" srcOrd="6" destOrd="0" parTransId="{189E8FAC-90E5-4902-B48E-D7803416A33A}" sibTransId="{1DAD72A0-E8D5-4A09-B0D8-CE44401B6E49}"/>
    <dgm:cxn modelId="{18928410-56A5-4123-A25B-645507044485}" srcId="{388BCA67-B5F1-4FA1-967B-FBDA93F2B09B}" destId="{DED18B20-F06A-4AE5-85EC-A0B162A0863C}" srcOrd="3" destOrd="0" parTransId="{710E4AD4-C74C-4980-83E6-B68D99CD2CE4}" sibTransId="{A85C9DDC-25B7-4B24-9F1C-ADF2CFEE2332}"/>
    <dgm:cxn modelId="{1AE8EE30-8D5A-4C60-B6C9-BD050E48394A}" type="presOf" srcId="{388BCA67-B5F1-4FA1-967B-FBDA93F2B09B}" destId="{AE3F25F9-D7D6-4540-A911-3E5C3469747B}" srcOrd="0" destOrd="0" presId="urn:microsoft.com/office/officeart/2005/8/layout/process4"/>
    <dgm:cxn modelId="{52F5E136-140C-45D5-A369-9BA11E1803EE}" type="presOf" srcId="{47A96565-FF57-427F-B25A-79958CFA4CEF}" destId="{6FE07C2F-2286-4BFA-A624-A673203A0123}" srcOrd="0" destOrd="0" presId="urn:microsoft.com/office/officeart/2005/8/layout/process4"/>
    <dgm:cxn modelId="{AE930160-4521-44FD-BB15-7296A03D218D}" type="presOf" srcId="{86A1A0B6-0A1C-4CA5-BCD5-0D52A4434004}" destId="{5E8F0D5F-9E95-4FFD-9DE9-086C651B5744}" srcOrd="0" destOrd="0" presId="urn:microsoft.com/office/officeart/2005/8/layout/process4"/>
    <dgm:cxn modelId="{CC0E6B43-10FD-44B9-8B6E-4011EAB8D1E3}" type="presOf" srcId="{94AB1502-08D7-4902-8C33-D3687F9F5DE2}" destId="{1A988A03-0D8C-4549-AA77-6A248011D73B}" srcOrd="0" destOrd="0" presId="urn:microsoft.com/office/officeart/2005/8/layout/process4"/>
    <dgm:cxn modelId="{4146636E-3C52-43D9-8096-049F08CD92A9}" type="presOf" srcId="{11069431-4C19-40E6-885B-0A10B2398FB3}" destId="{B93EF2DA-CAE7-42C2-A7FF-FD5632D8A39A}" srcOrd="0" destOrd="0" presId="urn:microsoft.com/office/officeart/2005/8/layout/process4"/>
    <dgm:cxn modelId="{D67A7384-5CEE-4FB6-A3E6-2D3B1FF68DA7}" type="presOf" srcId="{DED18B20-F06A-4AE5-85EC-A0B162A0863C}" destId="{F8F59B32-4C09-4C91-81BA-D695ED1DA0AF}" srcOrd="0" destOrd="0" presId="urn:microsoft.com/office/officeart/2005/8/layout/process4"/>
    <dgm:cxn modelId="{0FBB92A0-CD89-4DE6-9F9B-BFD385EA91AA}" srcId="{388BCA67-B5F1-4FA1-967B-FBDA93F2B09B}" destId="{11069431-4C19-40E6-885B-0A10B2398FB3}" srcOrd="1" destOrd="0" parTransId="{305F7668-DA1C-45CF-B570-434E95B4C04C}" sibTransId="{EB5890CE-1A8D-4B0D-BC60-227BD1F33DD8}"/>
    <dgm:cxn modelId="{3F2376A4-4B1E-4DD0-A157-29BE019ECFD1}" srcId="{388BCA67-B5F1-4FA1-967B-FBDA93F2B09B}" destId="{86A1A0B6-0A1C-4CA5-BCD5-0D52A4434004}" srcOrd="2" destOrd="0" parTransId="{9433A239-D269-486F-91A6-FCF1381990D2}" sibTransId="{EB9695AF-9259-498F-A446-B10F14248812}"/>
    <dgm:cxn modelId="{BE41B9A7-DD5D-4827-B66C-678AA634D202}" srcId="{388BCA67-B5F1-4FA1-967B-FBDA93F2B09B}" destId="{94AB1502-08D7-4902-8C33-D3687F9F5DE2}" srcOrd="0" destOrd="0" parTransId="{01286944-B6E2-4735-B5EF-5936FF11C656}" sibTransId="{D35A6C76-0859-4DCE-8AC1-8C396DFBF7E0}"/>
    <dgm:cxn modelId="{5817EBAE-9804-4F54-A466-924828780F70}" type="presOf" srcId="{6D296336-986A-4388-9614-523E550A70BC}" destId="{1A53E492-5F75-4638-9697-BD85AA944B96}" srcOrd="0" destOrd="0" presId="urn:microsoft.com/office/officeart/2005/8/layout/process4"/>
    <dgm:cxn modelId="{4E1FEBC0-6D0A-4D89-A653-6B3690E16F38}" type="presOf" srcId="{F0F3F198-E6B6-4912-AF9C-130F40BA8E1E}" destId="{C0ABC22C-F0BF-4443-82BE-2095D70A1014}" srcOrd="0" destOrd="0" presId="urn:microsoft.com/office/officeart/2005/8/layout/process4"/>
    <dgm:cxn modelId="{A69E32ED-080C-437C-B846-FD51FA666B2F}" srcId="{388BCA67-B5F1-4FA1-967B-FBDA93F2B09B}" destId="{6D296336-986A-4388-9614-523E550A70BC}" srcOrd="5" destOrd="0" parTransId="{1E179FF4-E750-425D-BE9F-9EE8544DDE57}" sibTransId="{BB4268CB-53AB-4EFA-8094-945232D18697}"/>
    <dgm:cxn modelId="{6E42ACF4-19AE-45E2-88AE-3B6AFC2F415F}" srcId="{388BCA67-B5F1-4FA1-967B-FBDA93F2B09B}" destId="{47A96565-FF57-427F-B25A-79958CFA4CEF}" srcOrd="4" destOrd="0" parTransId="{2767C749-F18A-4F2B-A632-846E500D5966}" sibTransId="{601091FB-651A-4DAF-95E7-8E8B938C1E52}"/>
    <dgm:cxn modelId="{FC9273B0-6605-4D69-BBC3-2B95B31ED48B}" type="presParOf" srcId="{AE3F25F9-D7D6-4540-A911-3E5C3469747B}" destId="{FA485B4A-2E72-4F24-B5BC-E76105320D58}" srcOrd="0" destOrd="0" presId="urn:microsoft.com/office/officeart/2005/8/layout/process4"/>
    <dgm:cxn modelId="{39BF2C32-C815-41B3-980D-47729AFC0407}" type="presParOf" srcId="{FA485B4A-2E72-4F24-B5BC-E76105320D58}" destId="{C0ABC22C-F0BF-4443-82BE-2095D70A1014}" srcOrd="0" destOrd="0" presId="urn:microsoft.com/office/officeart/2005/8/layout/process4"/>
    <dgm:cxn modelId="{5314EC22-C75A-4551-A072-9759B43DBDC3}" type="presParOf" srcId="{AE3F25F9-D7D6-4540-A911-3E5C3469747B}" destId="{52B0C44A-7566-4710-8846-F158C382B3F0}" srcOrd="1" destOrd="0" presId="urn:microsoft.com/office/officeart/2005/8/layout/process4"/>
    <dgm:cxn modelId="{0D086CDE-A4EE-40F2-8D26-9B73E5948D5E}" type="presParOf" srcId="{AE3F25F9-D7D6-4540-A911-3E5C3469747B}" destId="{653CDBAE-0AD0-43D0-9D5D-1F40A9953BD4}" srcOrd="2" destOrd="0" presId="urn:microsoft.com/office/officeart/2005/8/layout/process4"/>
    <dgm:cxn modelId="{A22EAF20-3B29-4FFA-8712-C433588C73FC}" type="presParOf" srcId="{653CDBAE-0AD0-43D0-9D5D-1F40A9953BD4}" destId="{1A53E492-5F75-4638-9697-BD85AA944B96}" srcOrd="0" destOrd="0" presId="urn:microsoft.com/office/officeart/2005/8/layout/process4"/>
    <dgm:cxn modelId="{29F054FA-D057-4BD7-B899-E649347896F7}" type="presParOf" srcId="{AE3F25F9-D7D6-4540-A911-3E5C3469747B}" destId="{C659DAA1-8724-48E3-A638-1D62D8CA8F80}" srcOrd="3" destOrd="0" presId="urn:microsoft.com/office/officeart/2005/8/layout/process4"/>
    <dgm:cxn modelId="{C454CCD7-81B2-4713-9F79-8458604B8622}" type="presParOf" srcId="{AE3F25F9-D7D6-4540-A911-3E5C3469747B}" destId="{098E5DBE-12F0-403D-B36A-92A45F5001D5}" srcOrd="4" destOrd="0" presId="urn:microsoft.com/office/officeart/2005/8/layout/process4"/>
    <dgm:cxn modelId="{320F6503-7DAC-4979-A9DA-AF069B0BACCD}" type="presParOf" srcId="{098E5DBE-12F0-403D-B36A-92A45F5001D5}" destId="{6FE07C2F-2286-4BFA-A624-A673203A0123}" srcOrd="0" destOrd="0" presId="urn:microsoft.com/office/officeart/2005/8/layout/process4"/>
    <dgm:cxn modelId="{F7FA01FC-2F76-4EFE-9E2C-ED0E80779701}" type="presParOf" srcId="{AE3F25F9-D7D6-4540-A911-3E5C3469747B}" destId="{CCF08D7B-BE44-4159-B77E-45E793BA98C9}" srcOrd="5" destOrd="0" presId="urn:microsoft.com/office/officeart/2005/8/layout/process4"/>
    <dgm:cxn modelId="{58C58CB4-7DDA-4B0C-A764-6B86BAE816B3}" type="presParOf" srcId="{AE3F25F9-D7D6-4540-A911-3E5C3469747B}" destId="{ACB8F2F1-6AC0-498E-9FAB-CA9874434027}" srcOrd="6" destOrd="0" presId="urn:microsoft.com/office/officeart/2005/8/layout/process4"/>
    <dgm:cxn modelId="{A84F8967-0025-4170-9D1D-EEF459B2F8AC}" type="presParOf" srcId="{ACB8F2F1-6AC0-498E-9FAB-CA9874434027}" destId="{F8F59B32-4C09-4C91-81BA-D695ED1DA0AF}" srcOrd="0" destOrd="0" presId="urn:microsoft.com/office/officeart/2005/8/layout/process4"/>
    <dgm:cxn modelId="{546C4F1E-5736-440F-ABD1-BE606905DC50}" type="presParOf" srcId="{AE3F25F9-D7D6-4540-A911-3E5C3469747B}" destId="{B241CE9F-F096-4ECC-B081-BA0A23A07CB2}" srcOrd="7" destOrd="0" presId="urn:microsoft.com/office/officeart/2005/8/layout/process4"/>
    <dgm:cxn modelId="{FC97945B-A56A-4140-9E16-01ECD0710FB0}" type="presParOf" srcId="{AE3F25F9-D7D6-4540-A911-3E5C3469747B}" destId="{F824FE25-85CC-495B-97E8-E20F25A38E8B}" srcOrd="8" destOrd="0" presId="urn:microsoft.com/office/officeart/2005/8/layout/process4"/>
    <dgm:cxn modelId="{756BFA66-23DC-4057-8822-BF3CBB2913FA}" type="presParOf" srcId="{F824FE25-85CC-495B-97E8-E20F25A38E8B}" destId="{5E8F0D5F-9E95-4FFD-9DE9-086C651B5744}" srcOrd="0" destOrd="0" presId="urn:microsoft.com/office/officeart/2005/8/layout/process4"/>
    <dgm:cxn modelId="{64EF1D04-39CD-4D1C-B5D0-116C5A237D24}" type="presParOf" srcId="{AE3F25F9-D7D6-4540-A911-3E5C3469747B}" destId="{85F00BF6-734F-4503-8945-F156CD667B95}" srcOrd="9" destOrd="0" presId="urn:microsoft.com/office/officeart/2005/8/layout/process4"/>
    <dgm:cxn modelId="{61B335C2-0CCE-48FB-B52D-6B0FB144EC66}" type="presParOf" srcId="{AE3F25F9-D7D6-4540-A911-3E5C3469747B}" destId="{5C25478C-B4C7-49AD-9EF3-F8B791AFAB6B}" srcOrd="10" destOrd="0" presId="urn:microsoft.com/office/officeart/2005/8/layout/process4"/>
    <dgm:cxn modelId="{D8075306-D4EA-4421-A191-F0AFB962E48D}" type="presParOf" srcId="{5C25478C-B4C7-49AD-9EF3-F8B791AFAB6B}" destId="{B93EF2DA-CAE7-42C2-A7FF-FD5632D8A39A}" srcOrd="0" destOrd="0" presId="urn:microsoft.com/office/officeart/2005/8/layout/process4"/>
    <dgm:cxn modelId="{31212159-56B5-4CA2-BAAD-B027FD04FCA7}" type="presParOf" srcId="{AE3F25F9-D7D6-4540-A911-3E5C3469747B}" destId="{8BFF3E1B-7AFE-46F5-9658-2F88DA14D2FD}" srcOrd="11" destOrd="0" presId="urn:microsoft.com/office/officeart/2005/8/layout/process4"/>
    <dgm:cxn modelId="{1CA43457-9851-49F4-A0C5-C0A12B835472}" type="presParOf" srcId="{AE3F25F9-D7D6-4540-A911-3E5C3469747B}" destId="{85A38E1C-4A53-4607-9192-A7D21621AA71}" srcOrd="12" destOrd="0" presId="urn:microsoft.com/office/officeart/2005/8/layout/process4"/>
    <dgm:cxn modelId="{38CAAA3F-6CD0-4A26-B7EC-AABDA5D0449D}" type="presParOf" srcId="{85A38E1C-4A53-4607-9192-A7D21621AA71}" destId="{1A988A03-0D8C-4549-AA77-6A248011D73B}" srcOrd="0" destOrd="0" presId="urn:microsoft.com/office/officeart/2005/8/layout/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BC22C-F0BF-4443-82BE-2095D70A1014}">
      <dsp:nvSpPr>
        <dsp:cNvPr id="0" name=""/>
        <dsp:cNvSpPr/>
      </dsp:nvSpPr>
      <dsp:spPr>
        <a:xfrm>
          <a:off x="0" y="3922021"/>
          <a:ext cx="7886700" cy="4291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7. Auto-encoder (Option)</a:t>
          </a:r>
          <a:endParaRPr lang="zh-TW" altLang="en-US" sz="2800" kern="1200" dirty="0"/>
        </a:p>
      </dsp:txBody>
      <dsp:txXfrm>
        <a:off x="0" y="3922021"/>
        <a:ext cx="7886700" cy="429184"/>
      </dsp:txXfrm>
    </dsp:sp>
    <dsp:sp modelId="{1A53E492-5F75-4638-9697-BD85AA944B96}">
      <dsp:nvSpPr>
        <dsp:cNvPr id="0" name=""/>
        <dsp:cNvSpPr/>
      </dsp:nvSpPr>
      <dsp:spPr>
        <a:xfrm rot="10800000">
          <a:off x="0" y="3268373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1732615"/>
                <a:satOff val="-7995"/>
                <a:lumOff val="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732615"/>
                <a:satOff val="-7995"/>
                <a:lumOff val="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732615"/>
                <a:satOff val="-7995"/>
                <a:lumOff val="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6. Convolutional Neural Network (CNN)</a:t>
          </a:r>
          <a:endParaRPr lang="zh-TW" altLang="en-US" sz="2800" kern="1200" dirty="0"/>
        </a:p>
      </dsp:txBody>
      <dsp:txXfrm rot="10800000">
        <a:off x="0" y="3268373"/>
        <a:ext cx="7886700" cy="428904"/>
      </dsp:txXfrm>
    </dsp:sp>
    <dsp:sp modelId="{6FE07C2F-2286-4BFA-A624-A673203A0123}">
      <dsp:nvSpPr>
        <dsp:cNvPr id="0" name=""/>
        <dsp:cNvSpPr/>
      </dsp:nvSpPr>
      <dsp:spPr>
        <a:xfrm rot="10800000">
          <a:off x="0" y="2614724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5. Tips for Deep Learning</a:t>
          </a:r>
          <a:endParaRPr lang="zh-TW" altLang="en-US" sz="2800" kern="1200" dirty="0"/>
        </a:p>
      </dsp:txBody>
      <dsp:txXfrm rot="10800000">
        <a:off x="0" y="2614724"/>
        <a:ext cx="7886700" cy="428904"/>
      </dsp:txXfrm>
    </dsp:sp>
    <dsp:sp modelId="{F8F59B32-4C09-4C91-81BA-D695ED1DA0AF}">
      <dsp:nvSpPr>
        <dsp:cNvPr id="0" name=""/>
        <dsp:cNvSpPr/>
      </dsp:nvSpPr>
      <dsp:spPr>
        <a:xfrm rot="10800000">
          <a:off x="0" y="1961076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4. Backpropagation (Option)</a:t>
          </a:r>
          <a:endParaRPr lang="zh-TW" altLang="en-US" sz="2800" kern="1200" dirty="0"/>
        </a:p>
      </dsp:txBody>
      <dsp:txXfrm rot="10800000">
        <a:off x="0" y="1961076"/>
        <a:ext cx="7886700" cy="428904"/>
      </dsp:txXfrm>
    </dsp:sp>
    <dsp:sp modelId="{5E8F0D5F-9E95-4FFD-9DE9-086C651B5744}">
      <dsp:nvSpPr>
        <dsp:cNvPr id="0" name=""/>
        <dsp:cNvSpPr/>
      </dsp:nvSpPr>
      <dsp:spPr>
        <a:xfrm rot="10800000">
          <a:off x="0" y="1307428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3. Gradient Descent</a:t>
          </a:r>
          <a:endParaRPr lang="zh-TW" altLang="en-US" sz="2800" kern="1200" dirty="0"/>
        </a:p>
      </dsp:txBody>
      <dsp:txXfrm rot="10800000">
        <a:off x="0" y="1307428"/>
        <a:ext cx="7886700" cy="428904"/>
      </dsp:txXfrm>
    </dsp:sp>
    <dsp:sp modelId="{B93EF2DA-CAE7-42C2-A7FF-FD5632D8A39A}">
      <dsp:nvSpPr>
        <dsp:cNvPr id="0" name=""/>
        <dsp:cNvSpPr/>
      </dsp:nvSpPr>
      <dsp:spPr>
        <a:xfrm rot="10800000">
          <a:off x="0" y="653780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8663077"/>
                <a:satOff val="-39973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663077"/>
                <a:satOff val="-39973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663077"/>
                <a:satOff val="-39973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2. Why Deep?</a:t>
          </a:r>
          <a:endParaRPr lang="zh-TW" altLang="en-US" sz="2800" kern="1200" dirty="0"/>
        </a:p>
      </dsp:txBody>
      <dsp:txXfrm rot="10800000">
        <a:off x="0" y="653780"/>
        <a:ext cx="7886700" cy="428904"/>
      </dsp:txXfrm>
    </dsp:sp>
    <dsp:sp modelId="{1A988A03-0D8C-4549-AA77-6A248011D73B}">
      <dsp:nvSpPr>
        <dsp:cNvPr id="0" name=""/>
        <dsp:cNvSpPr/>
      </dsp:nvSpPr>
      <dsp:spPr>
        <a:xfrm rot="10800000">
          <a:off x="0" y="131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1. Introduction of Deep Learning</a:t>
          </a:r>
          <a:endParaRPr lang="zh-TW" altLang="en-US" sz="2800" kern="1200" dirty="0"/>
        </a:p>
      </dsp:txBody>
      <dsp:txXfrm rot="10800000">
        <a:off x="0" y="131"/>
        <a:ext cx="7886700" cy="428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8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7.wmf"/><Relationship Id="rId17" Type="http://schemas.openxmlformats.org/officeDocument/2006/relationships/image" Target="../media/image72.wmf"/><Relationship Id="rId2" Type="http://schemas.openxmlformats.org/officeDocument/2006/relationships/image" Target="../media/image58.wmf"/><Relationship Id="rId16" Type="http://schemas.openxmlformats.org/officeDocument/2006/relationships/image" Target="../media/image71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6.wmf"/><Relationship Id="rId5" Type="http://schemas.openxmlformats.org/officeDocument/2006/relationships/image" Target="../media/image61.wmf"/><Relationship Id="rId15" Type="http://schemas.openxmlformats.org/officeDocument/2006/relationships/image" Target="../media/image70.wmf"/><Relationship Id="rId10" Type="http://schemas.openxmlformats.org/officeDocument/2006/relationships/image" Target="../media/image25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6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6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12" Type="http://schemas.openxmlformats.org/officeDocument/2006/relationships/image" Target="../media/image28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7.wmf"/><Relationship Id="rId1" Type="http://schemas.openxmlformats.org/officeDocument/2006/relationships/image" Target="../media/image25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ectures.net/adam_coate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1%A9%E5%A4%A9%E5%A4%A7%E6%A8%93#.E4.B8.96.E7.95.8C.E6.9C.80.E9.AB.98.E6.91.A9.E5.A4.A9.E5.A4.A7.E6.A8.93.E5.B9.B4.E8.A1.A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labs/amazon-dsstne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TW" b="1" dirty="0">
                <a:effectLst/>
              </a:rPr>
              <a:t>Session 1 (09:30 - 10:30)Session 2 (10:50 - 12:30)Session 3 (14:00 - 15:00)Session 4 (15:20 - 17:00)</a:t>
            </a:r>
          </a:p>
          <a:p>
            <a:endParaRPr lang="fr-FR" altLang="zh-TW" b="1" dirty="0">
              <a:effectLst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此外要提醒您此次課程時間是  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/ 12 (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/ 13 (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早上  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9:30 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到下午  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6:00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7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you know how to do it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author: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Adam Coates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Baidu, Inc. </a:t>
            </a:r>
            <a:endParaRPr lang="en-US" altLang="zh-TW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(hopefully faster)</a:t>
            </a:r>
          </a:p>
          <a:p>
            <a:endParaRPr lang="en-US" altLang="zh-TW" dirty="0"/>
          </a:p>
          <a:p>
            <a:r>
              <a:rPr lang="en-US" altLang="zh-TW" dirty="0"/>
              <a:t>http://videolectures.net/deeplearning2015_coates_deep_learning/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64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236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371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，曾於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日間擁有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摩天大樓"/>
              </a:rPr>
              <a:t>世界第一高樓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的紀錄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Original output layer is local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49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Why it is name soft max?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Monotonicity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Non-locality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0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39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264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386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學習教材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With </a:t>
            </a:r>
            <a:r>
              <a:rPr lang="en-US" altLang="zh-TW" sz="1200" dirty="0" err="1"/>
              <a:t>softmax</a:t>
            </a:r>
            <a:r>
              <a:rPr lang="en-US" altLang="zh-TW" sz="1200" dirty="0"/>
              <a:t>, the summation of all the </a:t>
            </a:r>
            <a:r>
              <a:rPr lang="en-US" altLang="zh-TW" sz="1200" dirty="0" err="1"/>
              <a:t>ouputs</a:t>
            </a:r>
            <a:r>
              <a:rPr lang="en-US" altLang="zh-TW" sz="1200" dirty="0"/>
              <a:t> would be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be considered as probability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if you want ……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Randomly</a:t>
            </a:r>
            <a:r>
              <a:rPr lang="en-US" altLang="zh-TW" sz="1200" baseline="0" dirty="0"/>
              <a:t> picked one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Better!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百萬等級的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Solving this optimization problem by Calculus or something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45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切線斜率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eta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Actually for every machine learning</a:t>
            </a:r>
          </a:p>
          <a:p>
            <a:r>
              <a:rPr lang="en-US" altLang="zh-TW" dirty="0"/>
              <a:t>Three things</a:t>
            </a:r>
            <a:r>
              <a:rPr lang="en-US" altLang="zh-TW" baseline="0" dirty="0"/>
              <a:t>: model, cost, learning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5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473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Questions: image you are playing AOC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09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25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看人品的方法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sz="2400" dirty="0"/>
              <a:t>Who is Afraid of Non-Convex Loss Functions?</a:t>
            </a:r>
          </a:p>
          <a:p>
            <a:pPr lvl="1"/>
            <a:r>
              <a:rPr lang="en-US" altLang="zh-TW" sz="2400" u="sng" dirty="0"/>
              <a:t>http://videolectures.net/eml07_lecun_wia/</a:t>
            </a:r>
            <a:endParaRPr lang="zh-TW" altLang="en-US" sz="240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amazon-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dsstne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487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954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課程名稱只能有</a:t>
            </a:r>
            <a:r>
              <a:rPr lang="en-US" altLang="zh-TW" dirty="0"/>
              <a:t>12</a:t>
            </a:r>
            <a:r>
              <a:rPr lang="zh-TW" altLang="en-US" dirty="0"/>
              <a:t> 個字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45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上色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225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34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吳宗翰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2901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014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00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values of weights and biases will be obtained by learning (step 3).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41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6236-9C39-4203-BC78-1CFAF4AEA1AA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wmf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25.wmf"/><Relationship Id="rId10" Type="http://schemas.openxmlformats.org/officeDocument/2006/relationships/image" Target="../media/image29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5.jpeg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34.jpeg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4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31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44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3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35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29.png"/><Relationship Id="rId14" Type="http://schemas.openxmlformats.org/officeDocument/2006/relationships/image" Target="../media/image34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7.wmf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37.png"/><Relationship Id="rId5" Type="http://schemas.openxmlformats.org/officeDocument/2006/relationships/image" Target="../media/image36.wmf"/><Relationship Id="rId10" Type="http://schemas.openxmlformats.org/officeDocument/2006/relationships/image" Target="../media/image3600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42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6.wmf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38.wmf"/><Relationship Id="rId5" Type="http://schemas.openxmlformats.org/officeDocument/2006/relationships/image" Target="../media/image40.png"/><Relationship Id="rId10" Type="http://schemas.openxmlformats.org/officeDocument/2006/relationships/oleObject" Target="../embeddings/oleObject55.bin"/><Relationship Id="rId4" Type="http://schemas.openxmlformats.org/officeDocument/2006/relationships/image" Target="../media/image39.png"/><Relationship Id="rId9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63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56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oleObject64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55.w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6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72.bin"/><Relationship Id="rId26" Type="http://schemas.openxmlformats.org/officeDocument/2006/relationships/oleObject" Target="../embeddings/oleObject76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65.wmf"/><Relationship Id="rId34" Type="http://schemas.openxmlformats.org/officeDocument/2006/relationships/image" Target="../media/image144.png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63.wmf"/><Relationship Id="rId25" Type="http://schemas.openxmlformats.org/officeDocument/2006/relationships/image" Target="../media/image66.wmf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oleObject73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60.wmf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79.bin"/><Relationship Id="rId37" Type="http://schemas.openxmlformats.org/officeDocument/2006/relationships/oleObject" Target="../embeddings/oleObject81.bin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25.wmf"/><Relationship Id="rId28" Type="http://schemas.openxmlformats.org/officeDocument/2006/relationships/oleObject" Target="../embeddings/oleObject77.bin"/><Relationship Id="rId36" Type="http://schemas.openxmlformats.org/officeDocument/2006/relationships/image" Target="../media/image71.wmf"/><Relationship Id="rId10" Type="http://schemas.openxmlformats.org/officeDocument/2006/relationships/oleObject" Target="../embeddings/oleObject68.bin"/><Relationship Id="rId19" Type="http://schemas.openxmlformats.org/officeDocument/2006/relationships/image" Target="../media/image64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70.bin"/><Relationship Id="rId22" Type="http://schemas.openxmlformats.org/officeDocument/2006/relationships/oleObject" Target="../embeddings/oleObject74.bin"/><Relationship Id="rId27" Type="http://schemas.openxmlformats.org/officeDocument/2006/relationships/image" Target="../media/image67.wmf"/><Relationship Id="rId30" Type="http://schemas.openxmlformats.org/officeDocument/2006/relationships/oleObject" Target="../embeddings/oleObject78.bin"/><Relationship Id="rId35" Type="http://schemas.openxmlformats.org/officeDocument/2006/relationships/oleObject" Target="../embeddings/oleObject8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11" Type="http://schemas.openxmlformats.org/officeDocument/2006/relationships/image" Target="../media/image75.png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76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6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90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81.png"/><Relationship Id="rId5" Type="http://schemas.openxmlformats.org/officeDocument/2006/relationships/image" Target="../media/image36.wmf"/><Relationship Id="rId10" Type="http://schemas.openxmlformats.org/officeDocument/2006/relationships/image" Target="../media/image861.png"/><Relationship Id="rId4" Type="http://schemas.openxmlformats.org/officeDocument/2006/relationships/oleObject" Target="../embeddings/oleObject91.bin"/><Relationship Id="rId9" Type="http://schemas.openxmlformats.org/officeDocument/2006/relationships/image" Target="../media/image7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81.png"/><Relationship Id="rId18" Type="http://schemas.openxmlformats.org/officeDocument/2006/relationships/image" Target="../media/image81.png"/><Relationship Id="rId3" Type="http://schemas.openxmlformats.org/officeDocument/2006/relationships/image" Target="../media/image88.png"/><Relationship Id="rId7" Type="http://schemas.openxmlformats.org/officeDocument/2006/relationships/image" Target="../media/image860.png"/><Relationship Id="rId12" Type="http://schemas.openxmlformats.org/officeDocument/2006/relationships/image" Target="../media/image91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89.png"/><Relationship Id="rId5" Type="http://schemas.openxmlformats.org/officeDocument/2006/relationships/image" Target="../media/image840.png"/><Relationship Id="rId15" Type="http://schemas.openxmlformats.org/officeDocument/2006/relationships/image" Target="../media/image430.png"/><Relationship Id="rId10" Type="http://schemas.openxmlformats.org/officeDocument/2006/relationships/image" Target="../media/image88.png"/><Relationship Id="rId4" Type="http://schemas.openxmlformats.org/officeDocument/2006/relationships/image" Target="../media/image89.png"/><Relationship Id="rId9" Type="http://schemas.openxmlformats.org/officeDocument/2006/relationships/image" Target="../media/image79.png"/><Relationship Id="rId14" Type="http://schemas.openxmlformats.org/officeDocument/2006/relationships/image" Target="../media/image4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94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740.png"/><Relationship Id="rId4" Type="http://schemas.openxmlformats.org/officeDocument/2006/relationships/image" Target="../media/image7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931.png"/><Relationship Id="rId5" Type="http://schemas.openxmlformats.org/officeDocument/2006/relationships/image" Target="../media/image740.png"/><Relationship Id="rId10" Type="http://schemas.openxmlformats.org/officeDocument/2006/relationships/image" Target="../media/image92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1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770.png"/><Relationship Id="rId5" Type="http://schemas.openxmlformats.org/officeDocument/2006/relationships/image" Target="../media/image740.png"/><Relationship Id="rId10" Type="http://schemas.openxmlformats.org/officeDocument/2006/relationships/image" Target="../media/image76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1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811.png"/><Relationship Id="rId5" Type="http://schemas.openxmlformats.org/officeDocument/2006/relationships/image" Target="../media/image740.png"/><Relationship Id="rId10" Type="http://schemas.openxmlformats.org/officeDocument/2006/relationships/image" Target="../media/image77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jpeg"/><Relationship Id="rId4" Type="http://schemas.openxmlformats.org/officeDocument/2006/relationships/image" Target="../media/image1.wmf"/><Relationship Id="rId9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93.png"/><Relationship Id="rId7" Type="http://schemas.openxmlformats.org/officeDocument/2006/relationships/image" Target="../media/image10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18" Type="http://schemas.openxmlformats.org/officeDocument/2006/relationships/image" Target="../media/image851.png"/><Relationship Id="rId3" Type="http://schemas.openxmlformats.org/officeDocument/2006/relationships/image" Target="../media/image80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871.png"/><Relationship Id="rId4" Type="http://schemas.openxmlformats.org/officeDocument/2006/relationships/image" Target="../media/image81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3" Type="http://schemas.openxmlformats.org/officeDocument/2006/relationships/image" Target="../media/image80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2" Type="http://schemas.openxmlformats.org/officeDocument/2006/relationships/image" Target="../media/image790.png"/><Relationship Id="rId16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50.png"/><Relationship Id="rId15" Type="http://schemas.openxmlformats.org/officeDocument/2006/relationships/image" Target="../media/image960.png"/><Relationship Id="rId10" Type="http://schemas.openxmlformats.org/officeDocument/2006/relationships/image" Target="../media/image910.png"/><Relationship Id="rId4" Type="http://schemas.openxmlformats.org/officeDocument/2006/relationships/image" Target="../media/image81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9.png"/><Relationship Id="rId5" Type="http://schemas.openxmlformats.org/officeDocument/2006/relationships/image" Target="../media/image100.png"/><Relationship Id="rId10" Type="http://schemas.openxmlformats.org/officeDocument/2006/relationships/image" Target="../media/image108.png"/><Relationship Id="rId4" Type="http://schemas.openxmlformats.org/officeDocument/2006/relationships/image" Target="../media/image720.png"/><Relationship Id="rId9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12" Type="http://schemas.openxmlformats.org/officeDocument/2006/relationships/image" Target="../media/image8.wmf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17.wmf"/><Relationship Id="rId10" Type="http://schemas.openxmlformats.org/officeDocument/2006/relationships/oleObject" Target="../embeddings/oleObject101.bin"/><Relationship Id="rId4" Type="http://schemas.openxmlformats.org/officeDocument/2006/relationships/oleObject" Target="../embeddings/oleObject98.bin"/><Relationship Id="rId9" Type="http://schemas.openxmlformats.org/officeDocument/2006/relationships/oleObject" Target="../embeddings/oleObject100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24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17.wmf"/><Relationship Id="rId12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9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22.png"/><Relationship Id="rId5" Type="http://schemas.microsoft.com/office/2007/relationships/hdphoto" Target="../media/hdphoto1.wdp"/><Relationship Id="rId15" Type="http://schemas.openxmlformats.org/officeDocument/2006/relationships/oleObject" Target="../embeddings/oleObject98.bin"/><Relationship Id="rId10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18.wmf"/><Relationship Id="rId1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0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62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610.png"/><Relationship Id="rId5" Type="http://schemas.openxmlformats.org/officeDocument/2006/relationships/image" Target="../media/image129.png"/><Relationship Id="rId15" Type="http://schemas.openxmlformats.org/officeDocument/2006/relationships/image" Target="../media/image650.png"/><Relationship Id="rId10" Type="http://schemas.openxmlformats.org/officeDocument/2006/relationships/image" Target="../media/image600.png"/><Relationship Id="rId4" Type="http://schemas.openxmlformats.org/officeDocument/2006/relationships/image" Target="../media/image128.png"/><Relationship Id="rId9" Type="http://schemas.openxmlformats.org/officeDocument/2006/relationships/image" Target="../media/image59.png"/><Relationship Id="rId14" Type="http://schemas.openxmlformats.org/officeDocument/2006/relationships/image" Target="../media/image6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2.png"/><Relationship Id="rId5" Type="http://schemas.openxmlformats.org/officeDocument/2006/relationships/image" Target="../media/image6.wmf"/><Relationship Id="rId15" Type="http://schemas.openxmlformats.org/officeDocument/2006/relationships/image" Target="../media/image16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3.wmf"/><Relationship Id="rId25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0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2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Learning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李宏毅</a:t>
            </a:r>
            <a:endParaRPr lang="en-US" altLang="zh-TW" sz="3600" dirty="0"/>
          </a:p>
          <a:p>
            <a:r>
              <a:rPr lang="en-US" altLang="zh-TW" sz="3600" dirty="0"/>
              <a:t>Hung-yi Lee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2636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06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07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308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309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7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10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6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725" y="731073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533431" y="783459"/>
            <a:ext cx="2287794" cy="1038723"/>
            <a:chOff x="3202412" y="1600580"/>
            <a:chExt cx="3275013" cy="1486948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4"/>
              <a:ext cx="3275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07706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18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19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1996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0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1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18040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2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3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06515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4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5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322565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Different connections lead to different network structures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794810" y="6179694"/>
                <a:ext cx="7807202" cy="52322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Weights and biases are called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10" y="6179694"/>
                <a:ext cx="780720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394847" y="5148297"/>
            <a:ext cx="64301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/>
              <a:t>The neurons have different values of weights and biases.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D89452-BEE0-4204-85EF-EDF4D45022A9}"/>
              </a:ext>
            </a:extLst>
          </p:cNvPr>
          <p:cNvSpPr txBox="1"/>
          <p:nvPr/>
        </p:nvSpPr>
        <p:spPr>
          <a:xfrm>
            <a:off x="1814958" y="2152284"/>
            <a:ext cx="292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</a:rPr>
              <a:t>也就是不同的天賦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512979CB-746F-4CA8-9753-D833F1864EBD}"/>
              </a:ext>
            </a:extLst>
          </p:cNvPr>
          <p:cNvSpPr txBox="1"/>
          <p:nvPr/>
        </p:nvSpPr>
        <p:spPr>
          <a:xfrm>
            <a:off x="5353431" y="5595787"/>
            <a:ext cx="35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</a:rPr>
              <a:t>機器自己後天學習的成果</a:t>
            </a:r>
          </a:p>
        </p:txBody>
      </p:sp>
    </p:spTree>
    <p:extLst>
      <p:ext uri="{BB962C8B-B14F-4D97-AF65-F5344CB8AC3E}">
        <p14:creationId xmlns:p14="http://schemas.microsoft.com/office/powerpoint/2010/main" val="37965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 animBg="1"/>
      <p:bldP spid="9" grpId="0"/>
      <p:bldP spid="8" grpId="0"/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42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43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44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8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8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 define a function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function.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vector, output vector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network structure, define </a:t>
            </a:r>
            <a:r>
              <a:rPr lang="en-US" altLang="zh-TW" sz="2800" b="1" i="1" u="sng" dirty="0"/>
              <a:t>a function set</a:t>
            </a:r>
            <a:endParaRPr lang="zh-TW" altLang="en-US" sz="2800" b="1" i="1" u="sng" dirty="0"/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5053105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400685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75341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2" y="248111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058084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50189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74778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72309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19881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62848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53323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66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53323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311596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67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311596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999335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59656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500315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68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500315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8815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99933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999335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42046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31814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39679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23694" y="2751559"/>
            <a:ext cx="764983" cy="2013721"/>
            <a:chOff x="3152254" y="2522953"/>
            <a:chExt cx="764983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61545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63887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61545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61545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63887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52254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52254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75155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79993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79993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75155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37026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37026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75155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53012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74473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90205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38323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318145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4476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979108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744420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394450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85611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Operation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0" name="Object 12"/>
          <p:cNvGraphicFramePr>
            <a:graphicFrameLocks noChangeAspect="1"/>
          </p:cNvGraphicFramePr>
          <p:nvPr>
            <p:extLst/>
          </p:nvPr>
        </p:nvGraphicFramePr>
        <p:xfrm>
          <a:off x="8307921" y="349448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8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1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921" y="349448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2"/>
          <p:cNvGraphicFramePr>
            <a:graphicFrameLocks noChangeAspect="1"/>
          </p:cNvGraphicFramePr>
          <p:nvPr>
            <p:extLst/>
          </p:nvPr>
        </p:nvGraphicFramePr>
        <p:xfrm>
          <a:off x="8320088" y="183834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9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0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0088" y="183834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-2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1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0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664366" y="3567893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 rot="5400000">
            <a:off x="3799148" y="3670894"/>
            <a:ext cx="151251" cy="4152171"/>
          </a:xfrm>
          <a:prstGeom prst="rightBrace">
            <a:avLst>
              <a:gd name="adj1" fmla="val 1153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1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/>
      <p:bldP spid="139" grpId="0"/>
      <p:bldP spid="3" grpId="0"/>
      <p:bldP spid="70" grpId="0"/>
      <p:bldP spid="71" grpId="0"/>
      <p:bldP spid="67" grpId="0"/>
      <p:bldP spid="68" grpId="0"/>
      <p:bldP spid="5" grpId="0"/>
      <p:bldP spid="81" grpId="0"/>
      <p:bldP spid="82" grpId="0"/>
      <p:bldP spid="9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0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162373" y="4820851"/>
            <a:ext cx="3002489" cy="877076"/>
            <a:chOff x="522337" y="4911258"/>
            <a:chExt cx="3002489" cy="877076"/>
          </a:xfrm>
        </p:grpSpPr>
        <p:sp>
          <p:nvSpPr>
            <p:cNvPr id="71" name="矩形 70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5" name="文字方塊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群組 158"/>
          <p:cNvGrpSpPr/>
          <p:nvPr/>
        </p:nvGrpSpPr>
        <p:grpSpPr>
          <a:xfrm>
            <a:off x="3164862" y="5192193"/>
            <a:ext cx="3002489" cy="877076"/>
            <a:chOff x="522337" y="4911258"/>
            <a:chExt cx="3002489" cy="877076"/>
          </a:xfrm>
        </p:grpSpPr>
        <p:sp>
          <p:nvSpPr>
            <p:cNvPr id="160" name="矩形 159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163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4" name="文字方塊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64"/>
          <p:cNvGrpSpPr/>
          <p:nvPr/>
        </p:nvGrpSpPr>
        <p:grpSpPr>
          <a:xfrm>
            <a:off x="6003379" y="5784539"/>
            <a:ext cx="2867836" cy="877076"/>
            <a:chOff x="522337" y="4911258"/>
            <a:chExt cx="2867836" cy="877076"/>
          </a:xfrm>
        </p:grpSpPr>
        <p:sp>
          <p:nvSpPr>
            <p:cNvPr id="166" name="矩形 165"/>
            <p:cNvSpPr/>
            <p:nvPr/>
          </p:nvSpPr>
          <p:spPr>
            <a:xfrm>
              <a:off x="274351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b</a:t>
              </a:r>
              <a:r>
                <a:rPr lang="en-US" altLang="zh-TW" sz="2400" baseline="30000" dirty="0" err="1"/>
                <a:t>L</a:t>
              </a:r>
              <a:endParaRPr lang="zh-TW" altLang="en-US" sz="2400" baseline="30000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L</a:t>
              </a:r>
              <a:endParaRPr lang="zh-TW" altLang="en-US" sz="2400" baseline="30000" dirty="0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/>
                <p:cNvSpPr txBox="1"/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0" name="文字方塊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直線單箭頭接點 6"/>
          <p:cNvCxnSpPr>
            <a:stCxn id="145" idx="3"/>
            <a:endCxn id="89" idx="2"/>
          </p:cNvCxnSpPr>
          <p:nvPr/>
        </p:nvCxnSpPr>
        <p:spPr>
          <a:xfrm flipV="1">
            <a:off x="3164862" y="4458105"/>
            <a:ext cx="595905" cy="80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06246" y="598520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L-1</a:t>
            </a:r>
            <a:endParaRPr lang="zh-TW" altLang="en-US" sz="2400" baseline="30000" dirty="0"/>
          </a:p>
        </p:txBody>
      </p:sp>
      <p:sp>
        <p:nvSpPr>
          <p:cNvPr id="173" name="矩形 172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手繪多邊形 23"/>
          <p:cNvSpPr/>
          <p:nvPr/>
        </p:nvSpPr>
        <p:spPr>
          <a:xfrm>
            <a:off x="5351489" y="4437089"/>
            <a:ext cx="882753" cy="1169232"/>
          </a:xfrm>
          <a:custGeom>
            <a:avLst/>
            <a:gdLst>
              <a:gd name="connsiteX0" fmla="*/ 749508 w 882753"/>
              <a:gd name="connsiteY0" fmla="*/ 1169232 h 1169232"/>
              <a:gd name="connsiteX1" fmla="*/ 824459 w 882753"/>
              <a:gd name="connsiteY1" fmla="*/ 779488 h 1169232"/>
              <a:gd name="connsiteX2" fmla="*/ 0 w 882753"/>
              <a:gd name="connsiteY2" fmla="*/ 0 h 116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753" h="1169232">
                <a:moveTo>
                  <a:pt x="749508" y="1169232"/>
                </a:moveTo>
                <a:cubicBezTo>
                  <a:pt x="849442" y="1071796"/>
                  <a:pt x="949377" y="974360"/>
                  <a:pt x="824459" y="779488"/>
                </a:cubicBezTo>
                <a:cubicBezTo>
                  <a:pt x="699541" y="584616"/>
                  <a:pt x="349770" y="292308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6925456" y="4407108"/>
            <a:ext cx="2027943" cy="1783830"/>
          </a:xfrm>
          <a:custGeom>
            <a:avLst/>
            <a:gdLst>
              <a:gd name="connsiteX0" fmla="*/ 1933731 w 2027943"/>
              <a:gd name="connsiteY0" fmla="*/ 1783830 h 1783830"/>
              <a:gd name="connsiteX1" fmla="*/ 1993692 w 2027943"/>
              <a:gd name="connsiteY1" fmla="*/ 1319135 h 1783830"/>
              <a:gd name="connsiteX2" fmla="*/ 1469036 w 2027943"/>
              <a:gd name="connsiteY2" fmla="*/ 449705 h 1783830"/>
              <a:gd name="connsiteX3" fmla="*/ 0 w 2027943"/>
              <a:gd name="connsiteY3" fmla="*/ 0 h 178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943" h="1783830">
                <a:moveTo>
                  <a:pt x="1933731" y="1783830"/>
                </a:moveTo>
                <a:cubicBezTo>
                  <a:pt x="2002436" y="1662659"/>
                  <a:pt x="2071141" y="1541489"/>
                  <a:pt x="1993692" y="1319135"/>
                </a:cubicBezTo>
                <a:cubicBezTo>
                  <a:pt x="1916243" y="1096781"/>
                  <a:pt x="1801318" y="669561"/>
                  <a:pt x="1469036" y="449705"/>
                </a:cubicBezTo>
                <a:cubicBezTo>
                  <a:pt x="1136754" y="229849"/>
                  <a:pt x="568377" y="11492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34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9" grpId="0" animBg="1"/>
      <p:bldP spid="80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2" grpId="0" animBg="1"/>
      <p:bldP spid="14" grpId="0"/>
      <p:bldP spid="17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/>
              <p:cNvSpPr txBox="1"/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2" name="方程式" r:id="rId6" imgW="152280" imgH="215640" progId="Equation.3">
                  <p:embed/>
                </p:oleObj>
              </mc:Choice>
              <mc:Fallback>
                <p:oleObj name="方程式" r:id="rId6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3" name="方程式" r:id="rId8" imgW="164880" imgH="215640" progId="Equation.3">
                  <p:embed/>
                </p:oleObj>
              </mc:Choice>
              <mc:Fallback>
                <p:oleObj name="方程式" r:id="rId8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4" name="方程式" r:id="rId10" imgW="190440" imgH="228600" progId="Equation.3">
                  <p:embed/>
                </p:oleObj>
              </mc:Choice>
              <mc:Fallback>
                <p:oleObj name="方程式" r:id="rId10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sp>
        <p:nvSpPr>
          <p:cNvPr id="85" name="矩形 84"/>
          <p:cNvSpPr/>
          <p:nvPr/>
        </p:nvSpPr>
        <p:spPr>
          <a:xfrm>
            <a:off x="521225" y="45930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022727" y="4582414"/>
            <a:ext cx="1423980" cy="877076"/>
            <a:chOff x="3047770" y="5664328"/>
            <a:chExt cx="1423980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717" b="-344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/>
            <p:cNvSpPr/>
            <p:nvPr/>
          </p:nvSpPr>
          <p:spPr>
            <a:xfrm>
              <a:off x="3778163" y="566432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5934446" y="5686811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1" name="矩形 140"/>
          <p:cNvSpPr/>
          <p:nvPr/>
        </p:nvSpPr>
        <p:spPr>
          <a:xfrm>
            <a:off x="4112961" y="570896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2" name="矩形 141"/>
          <p:cNvSpPr/>
          <p:nvPr/>
        </p:nvSpPr>
        <p:spPr>
          <a:xfrm>
            <a:off x="5013903" y="5685008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514543" y="5880611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6876409" y="570345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0" name="矩形 149"/>
          <p:cNvSpPr/>
          <p:nvPr/>
        </p:nvSpPr>
        <p:spPr>
          <a:xfrm>
            <a:off x="2825706" y="572560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2" name="文字方塊 151"/>
          <p:cNvSpPr txBox="1"/>
          <p:nvPr/>
        </p:nvSpPr>
        <p:spPr>
          <a:xfrm>
            <a:off x="6521219" y="5892199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55" name="矩形 154"/>
          <p:cNvSpPr/>
          <p:nvPr/>
        </p:nvSpPr>
        <p:spPr>
          <a:xfrm>
            <a:off x="8091450" y="5685008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156" name="矩形 155"/>
          <p:cNvSpPr/>
          <p:nvPr/>
        </p:nvSpPr>
        <p:spPr>
          <a:xfrm>
            <a:off x="1129407" y="571837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7780895" y="5884466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60078" y="581905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4" name="矩形 173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7372935" y="577443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2777295" y="4572908"/>
            <a:ext cx="5539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parallel computing techniques to speed up matrix operation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32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53" grpId="0"/>
      <p:bldP spid="85" grpId="0" animBg="1"/>
      <p:bldP spid="140" grpId="0" animBg="1"/>
      <p:bldP spid="141" grpId="0" animBg="1"/>
      <p:bldP spid="142" grpId="0" animBg="1"/>
      <p:bldP spid="146" grpId="0"/>
      <p:bldP spid="147" grpId="0"/>
      <p:bldP spid="149" grpId="0" animBg="1"/>
      <p:bldP spid="150" grpId="0" animBg="1"/>
      <p:bldP spid="152" grpId="0"/>
      <p:bldP spid="155" grpId="0" animBg="1"/>
      <p:bldP spid="156" grpId="0" animBg="1"/>
      <p:bldP spid="158" grpId="0"/>
      <p:bldP spid="8" grpId="0"/>
      <p:bldP spid="175" grpId="0"/>
      <p:bldP spid="1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54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http://cs231n.stanford.edu/slides/winter1516_lecture8.pdf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9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92895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91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-420596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1715553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25531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50100" y="592189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182194" y="1153594"/>
            <a:ext cx="1652144" cy="5620695"/>
            <a:chOff x="7182194" y="1153594"/>
            <a:chExt cx="1652144" cy="562069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8877" y="1640939"/>
              <a:ext cx="840310" cy="42768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458824" y="5943292"/>
              <a:ext cx="1157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Taipei</a:t>
              </a:r>
            </a:p>
            <a:p>
              <a:pPr algn="ctr"/>
              <a:r>
                <a:rPr lang="en-US" altLang="zh-TW" sz="2400" dirty="0"/>
                <a:t>101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82194" y="1153594"/>
              <a:ext cx="165214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101 layers</a:t>
              </a:r>
              <a:endParaRPr lang="zh-TW" altLang="en-US" sz="24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7541" y="2831107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Special </a:t>
            </a:r>
          </a:p>
          <a:p>
            <a:pPr algn="ctr"/>
            <a:r>
              <a:rPr lang="en-US" altLang="zh-TW" sz="2400" dirty="0"/>
              <a:t>structure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3813360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264975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083573" y="3502548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296906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211626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271940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2405927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橢圓 40"/>
          <p:cNvSpPr/>
          <p:nvPr/>
        </p:nvSpPr>
        <p:spPr>
          <a:xfrm>
            <a:off x="2661220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/>
          <p:cNvSpPr/>
          <p:nvPr/>
        </p:nvSpPr>
        <p:spPr>
          <a:xfrm>
            <a:off x="2900875" y="2721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3143525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3403229" y="271876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2158866" y="351792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2405927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2661220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2900875" y="352047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3143525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3403229" y="351728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4094850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2481721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2481721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437031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32733" y="2046177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4206954" y="2046177"/>
            <a:ext cx="1787446" cy="390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206954" y="3246605"/>
            <a:ext cx="1764304" cy="12669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32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Highway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Residual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Highway Network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4340" y="5715298"/>
            <a:ext cx="4134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7383" y="5785601"/>
            <a:ext cx="364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Training Very Deep Networks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https://arxiv.org/pdf/1507.06228v2.pdf</a:t>
            </a:r>
          </a:p>
        </p:txBody>
      </p:sp>
      <p:sp>
        <p:nvSpPr>
          <p:cNvPr id="7" name="矩形 6"/>
          <p:cNvSpPr/>
          <p:nvPr/>
        </p:nvSpPr>
        <p:spPr>
          <a:xfrm>
            <a:off x="1238650" y="3539842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38650" y="439264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2002433" y="385915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002433" y="471195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002433" y="30063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002433" y="5256455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002433" y="24094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1313943" y="360949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1561004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1816297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2055952" y="361204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2298602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2558306" y="360885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1313943" y="440802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1561004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1816297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055952" y="441056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298602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558306" y="44073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1816297" y="2676200"/>
            <a:ext cx="377621" cy="3776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022421" y="5103841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276093" y="2865010"/>
            <a:ext cx="0" cy="223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2235952" y="2865010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6106209" y="4119753"/>
            <a:ext cx="1567543" cy="319314"/>
            <a:chOff x="5754347" y="3836831"/>
            <a:chExt cx="1567543" cy="319314"/>
          </a:xfrm>
        </p:grpSpPr>
        <p:sp>
          <p:nvSpPr>
            <p:cNvPr id="41" name="矩形 4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橢圓 4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橢圓 4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橢圓 4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49" name="直線單箭頭接點 48"/>
          <p:cNvCxnSpPr/>
          <p:nvPr/>
        </p:nvCxnSpPr>
        <p:spPr>
          <a:xfrm flipH="1" flipV="1">
            <a:off x="6885330" y="3011892"/>
            <a:ext cx="368452" cy="380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871178" y="247287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425866" y="3053821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8150216" y="3006358"/>
            <a:ext cx="0" cy="1964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1" idx="2"/>
          </p:cNvCxnSpPr>
          <p:nvPr/>
        </p:nvCxnSpPr>
        <p:spPr>
          <a:xfrm flipV="1">
            <a:off x="6860196" y="4439067"/>
            <a:ext cx="0" cy="940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860196" y="5390962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883844" y="4971035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5589910" y="4971035"/>
            <a:ext cx="12536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5589910" y="3242375"/>
            <a:ext cx="0" cy="172897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5589910" y="3242375"/>
            <a:ext cx="1513601" cy="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189598" y="3740169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048969" y="3907105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180801" y="3666383"/>
            <a:ext cx="1438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Gate controller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6852867" y="3539842"/>
            <a:ext cx="0" cy="579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2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單箭頭接點 24"/>
          <p:cNvCxnSpPr/>
          <p:nvPr/>
        </p:nvCxnSpPr>
        <p:spPr>
          <a:xfrm flipV="1">
            <a:off x="1382278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649156" y="4309371"/>
            <a:ext cx="1821328" cy="1848542"/>
            <a:chOff x="6090366" y="3664535"/>
            <a:chExt cx="1821328" cy="1848542"/>
          </a:xfrm>
        </p:grpSpPr>
        <p:grpSp>
          <p:nvGrpSpPr>
            <p:cNvPr id="4" name="群組 3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2" name="直線單箭頭接點 11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6860196" y="4732688"/>
              <a:ext cx="0" cy="7803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群組 70"/>
          <p:cNvGrpSpPr/>
          <p:nvPr/>
        </p:nvGrpSpPr>
        <p:grpSpPr>
          <a:xfrm>
            <a:off x="635358" y="2747292"/>
            <a:ext cx="1821328" cy="1567865"/>
            <a:chOff x="6090366" y="3664535"/>
            <a:chExt cx="1821328" cy="1567865"/>
          </a:xfrm>
        </p:grpSpPr>
        <p:grpSp>
          <p:nvGrpSpPr>
            <p:cNvPr id="72" name="群組 71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73" name="直線單箭頭接點 72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29062" y="1173265"/>
            <a:ext cx="1821328" cy="1567865"/>
            <a:chOff x="6090366" y="3664535"/>
            <a:chExt cx="1821328" cy="1567865"/>
          </a:xfrm>
        </p:grpSpPr>
        <p:grpSp>
          <p:nvGrpSpPr>
            <p:cNvPr id="87" name="群組 86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88" name="直線單箭頭接點 87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字方塊 102"/>
          <p:cNvSpPr txBox="1"/>
          <p:nvPr/>
        </p:nvSpPr>
        <p:spPr>
          <a:xfrm>
            <a:off x="617315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525785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4621333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群組 108"/>
          <p:cNvGrpSpPr/>
          <p:nvPr/>
        </p:nvGrpSpPr>
        <p:grpSpPr>
          <a:xfrm>
            <a:off x="3888211" y="5035228"/>
            <a:ext cx="1567543" cy="319314"/>
            <a:chOff x="5754347" y="3836831"/>
            <a:chExt cx="1567543" cy="319314"/>
          </a:xfrm>
        </p:grpSpPr>
        <p:sp>
          <p:nvSpPr>
            <p:cNvPr id="116" name="矩形 11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10" name="直線單箭頭接點 109"/>
          <p:cNvCxnSpPr/>
          <p:nvPr/>
        </p:nvCxnSpPr>
        <p:spPr>
          <a:xfrm flipH="1" flipV="1">
            <a:off x="4641428" y="4328036"/>
            <a:ext cx="398180" cy="2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H="1">
            <a:off x="4985189" y="432803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V="1">
            <a:off x="5709539" y="430937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658041" y="5377525"/>
            <a:ext cx="0" cy="308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/>
          <p:nvPr/>
        </p:nvCxnSpPr>
        <p:spPr>
          <a:xfrm>
            <a:off x="4671982" y="568613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4641427" y="464613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3874413" y="3473149"/>
            <a:ext cx="1567543" cy="319314"/>
            <a:chOff x="5754347" y="3836831"/>
            <a:chExt cx="1567543" cy="319314"/>
          </a:xfrm>
        </p:grpSpPr>
        <p:sp>
          <p:nvSpPr>
            <p:cNvPr id="131" name="矩形 13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25" name="直線單箭頭接點 124"/>
          <p:cNvCxnSpPr/>
          <p:nvPr/>
        </p:nvCxnSpPr>
        <p:spPr>
          <a:xfrm flipH="1" flipV="1">
            <a:off x="4638959" y="2688711"/>
            <a:ext cx="13797" cy="42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 flipH="1">
            <a:off x="4971391" y="2765957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5695741" y="2747292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4644243" y="3815444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4658184" y="4124054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4627629" y="3084051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/>
          <p:cNvGrpSpPr/>
          <p:nvPr/>
        </p:nvGrpSpPr>
        <p:grpSpPr>
          <a:xfrm>
            <a:off x="3868117" y="1899122"/>
            <a:ext cx="1567543" cy="319314"/>
            <a:chOff x="5754347" y="3836831"/>
            <a:chExt cx="1567543" cy="319314"/>
          </a:xfrm>
        </p:grpSpPr>
        <p:sp>
          <p:nvSpPr>
            <p:cNvPr id="146" name="矩形 14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2" name="橢圓 15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40" name="直線單箭頭接點 139"/>
          <p:cNvCxnSpPr/>
          <p:nvPr/>
        </p:nvCxnSpPr>
        <p:spPr>
          <a:xfrm flipH="1" flipV="1">
            <a:off x="4621334" y="1191930"/>
            <a:ext cx="363855" cy="28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 flipH="1">
            <a:off x="4965095" y="1191930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 flipV="1">
            <a:off x="5689445" y="1173265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 flipV="1">
            <a:off x="4637947" y="2241418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4651888" y="2550027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 flipV="1">
            <a:off x="4621333" y="1510024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3856370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3764840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55" name="直線單箭頭接點 154"/>
          <p:cNvCxnSpPr/>
          <p:nvPr/>
        </p:nvCxnSpPr>
        <p:spPr>
          <a:xfrm flipV="1">
            <a:off x="7529442" y="749942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群組 156"/>
          <p:cNvGrpSpPr/>
          <p:nvPr/>
        </p:nvGrpSpPr>
        <p:grpSpPr>
          <a:xfrm>
            <a:off x="6796320" y="5001784"/>
            <a:ext cx="1567543" cy="319314"/>
            <a:chOff x="5754347" y="3836831"/>
            <a:chExt cx="1567543" cy="319314"/>
          </a:xfrm>
        </p:grpSpPr>
        <p:sp>
          <p:nvSpPr>
            <p:cNvPr id="164" name="矩形 16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7" name="橢圓 16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9" name="橢圓 16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8" name="直線單箭頭接點 157"/>
          <p:cNvCxnSpPr/>
          <p:nvPr/>
        </p:nvCxnSpPr>
        <p:spPr>
          <a:xfrm flipH="1" flipV="1">
            <a:off x="7549537" y="4294592"/>
            <a:ext cx="10460" cy="318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7893298" y="4294592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8617648" y="4275927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 flipV="1">
            <a:off x="7566150" y="5344080"/>
            <a:ext cx="0" cy="780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7580091" y="5652689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/>
          <p:nvPr/>
        </p:nvCxnSpPr>
        <p:spPr>
          <a:xfrm flipV="1">
            <a:off x="7549536" y="4612686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群組 171"/>
          <p:cNvGrpSpPr/>
          <p:nvPr/>
        </p:nvGrpSpPr>
        <p:grpSpPr>
          <a:xfrm>
            <a:off x="6782522" y="3439705"/>
            <a:ext cx="1567543" cy="319314"/>
            <a:chOff x="5754347" y="3836831"/>
            <a:chExt cx="1567543" cy="319314"/>
          </a:xfrm>
        </p:grpSpPr>
        <p:sp>
          <p:nvSpPr>
            <p:cNvPr id="179" name="矩形 17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73" name="直線單箭頭接點 172"/>
          <p:cNvCxnSpPr/>
          <p:nvPr/>
        </p:nvCxnSpPr>
        <p:spPr>
          <a:xfrm flipH="1" flipV="1">
            <a:off x="7535739" y="2732513"/>
            <a:ext cx="398180" cy="13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/>
          <p:cNvCxnSpPr/>
          <p:nvPr/>
        </p:nvCxnSpPr>
        <p:spPr>
          <a:xfrm flipH="1">
            <a:off x="7879500" y="2732513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/>
          <p:nvPr/>
        </p:nvCxnSpPr>
        <p:spPr>
          <a:xfrm flipV="1">
            <a:off x="8603850" y="2713848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7552352" y="3782001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/>
          <p:nvPr/>
        </p:nvCxnSpPr>
        <p:spPr>
          <a:xfrm>
            <a:off x="7566293" y="4090610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 flipV="1">
            <a:off x="7535738" y="3050607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群組 186"/>
          <p:cNvGrpSpPr/>
          <p:nvPr/>
        </p:nvGrpSpPr>
        <p:grpSpPr>
          <a:xfrm>
            <a:off x="6776226" y="1865678"/>
            <a:ext cx="1567543" cy="319314"/>
            <a:chOff x="5754347" y="3836831"/>
            <a:chExt cx="1567543" cy="319314"/>
          </a:xfrm>
        </p:grpSpPr>
        <p:sp>
          <p:nvSpPr>
            <p:cNvPr id="194" name="矩形 19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6" name="橢圓 19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7" name="橢圓 19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88" name="直線單箭頭接點 187"/>
          <p:cNvCxnSpPr/>
          <p:nvPr/>
        </p:nvCxnSpPr>
        <p:spPr>
          <a:xfrm flipH="1" flipV="1">
            <a:off x="7529443" y="1158486"/>
            <a:ext cx="10726" cy="38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 flipH="1">
            <a:off x="7873204" y="115848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V="1">
            <a:off x="8597554" y="113982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 flipV="1">
            <a:off x="7546056" y="2207973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/>
          <p:nvPr/>
        </p:nvCxnSpPr>
        <p:spPr>
          <a:xfrm>
            <a:off x="7559997" y="251658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 flipV="1">
            <a:off x="7529442" y="147658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字方塊 200"/>
          <p:cNvSpPr txBox="1"/>
          <p:nvPr/>
        </p:nvSpPr>
        <p:spPr>
          <a:xfrm>
            <a:off x="6764479" y="6147232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02" name="文字方塊 201"/>
          <p:cNvSpPr txBox="1"/>
          <p:nvPr/>
        </p:nvSpPr>
        <p:spPr>
          <a:xfrm>
            <a:off x="6672949" y="207177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10" name="直線單箭頭接點 209"/>
          <p:cNvCxnSpPr/>
          <p:nvPr/>
        </p:nvCxnSpPr>
        <p:spPr>
          <a:xfrm flipV="1">
            <a:off x="4638360" y="2525201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單箭頭接點 212"/>
          <p:cNvCxnSpPr/>
          <p:nvPr/>
        </p:nvCxnSpPr>
        <p:spPr>
          <a:xfrm flipH="1" flipV="1">
            <a:off x="4660590" y="5686133"/>
            <a:ext cx="0" cy="4844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/>
          <p:nvPr/>
        </p:nvCxnSpPr>
        <p:spPr>
          <a:xfrm flipV="1">
            <a:off x="7559061" y="4090610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1663974" y="5374875"/>
            <a:ext cx="608307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Highway Network automatically 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determines the layers needed!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201" grpId="0" animBg="1"/>
      <p:bldP spid="202" grpId="0" animBg="1"/>
      <p:bldP spid="10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591477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Ordinary Layer</a:t>
            </a:r>
            <a:endParaRPr lang="zh-TW" altLang="en-US" sz="2400" b="1" i="1" u="sng" dirty="0"/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4407407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5293333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519428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3232150" y="3219450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6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3219450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/>
          </p:nvPr>
        </p:nvGraphicFramePr>
        <p:xfrm>
          <a:off x="3216275" y="4156075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7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56075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230563" y="5022850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8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022850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9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0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1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/>
          </p:nvPr>
        </p:nvGraphicFramePr>
        <p:xfrm>
          <a:off x="1468438" y="3395663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2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3395663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/>
          </p:nvPr>
        </p:nvGraphicFramePr>
        <p:xfrm>
          <a:off x="1457325" y="4286250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3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4286250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489075" y="515937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4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159375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601399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general, the output of network can be any value.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711623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not be easy to interpret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149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98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99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0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/>
              <a:t>Softmax</a:t>
            </a:r>
            <a:r>
              <a:rPr lang="en-US" altLang="zh-TW" sz="2400" b="1" i="1" u="sng" dirty="0"/>
              <a:t> Layer</a:t>
            </a:r>
            <a:endParaRPr lang="zh-TW" altLang="en-US" sz="2400" b="1" i="1" u="sng" dirty="0"/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1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2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3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4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5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6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07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8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9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10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11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12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/>
                  <a:t>Probability</a:t>
                </a:r>
                <a:r>
                  <a:rPr lang="en-US" altLang="zh-TW" sz="2400" dirty="0"/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3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4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2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3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4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image is  “2”</a:t>
            </a:r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726" y="529322"/>
            <a:ext cx="3355824" cy="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5" y="2880668"/>
            <a:ext cx="1602442" cy="1592235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6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7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7000" y="427196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8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27196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263612" y="1770729"/>
            <a:ext cx="4874405" cy="38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7339971" y="340716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85" name="群組 84"/>
          <p:cNvGrpSpPr/>
          <p:nvPr/>
        </p:nvGrpSpPr>
        <p:grpSpPr>
          <a:xfrm>
            <a:off x="7463186" y="2236827"/>
            <a:ext cx="642352" cy="2642877"/>
            <a:chOff x="7142066" y="1987121"/>
            <a:chExt cx="642352" cy="2642877"/>
          </a:xfrm>
        </p:grpSpPr>
        <p:sp>
          <p:nvSpPr>
            <p:cNvPr id="86" name="矩形 85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8134387" y="2307583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141696" y="3088865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8141696" y="4362834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 rot="5400000">
            <a:off x="8274391" y="37456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417274" y="2975930"/>
            <a:ext cx="460861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function set containing the candidates for </a:t>
            </a:r>
          </a:p>
          <a:p>
            <a:pPr algn="ctr"/>
            <a:r>
              <a:rPr lang="en-US" altLang="zh-TW" sz="2800" dirty="0"/>
              <a:t>Handwriting Digit Recognition</a:t>
            </a:r>
            <a:endParaRPr lang="zh-TW" altLang="en-US" sz="28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93757" y="5761357"/>
            <a:ext cx="66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need to decide the network structure to let a good function in your function set.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2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1" grpId="0" animBg="1"/>
      <p:bldP spid="92" grpId="0" animBg="1"/>
      <p:bldP spid="93" grpId="0" animBg="1"/>
      <p:bldP spid="94" grpId="0"/>
      <p:bldP spid="83" grpId="0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How many layers? How many neurons for each layer?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we design the network structure?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the structure be automatically determined?</a:t>
            </a:r>
          </a:p>
          <a:p>
            <a:pPr lvl="1"/>
            <a:r>
              <a:rPr lang="en-US" altLang="zh-TW" dirty="0"/>
              <a:t>Yes, but not widely used yet ……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61" y="222703"/>
            <a:ext cx="4455289" cy="24334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58043" y="3641186"/>
            <a:ext cx="5731531" cy="557881"/>
            <a:chOff x="1729539" y="2853872"/>
            <a:chExt cx="5731531" cy="557881"/>
          </a:xfrm>
        </p:grpSpPr>
        <p:sp>
          <p:nvSpPr>
            <p:cNvPr id="7" name="文字方塊 6"/>
            <p:cNvSpPr txBox="1"/>
            <p:nvPr/>
          </p:nvSpPr>
          <p:spPr>
            <a:xfrm>
              <a:off x="1729539" y="2888533"/>
              <a:ext cx="244685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Trial and Error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014215" y="2882998"/>
              <a:ext cx="2446855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Intuition</a:t>
              </a:r>
              <a:endParaRPr lang="zh-TW" altLang="en-US" sz="28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44315" y="2853872"/>
              <a:ext cx="688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131483" y="4695580"/>
            <a:ext cx="6171375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E.g. Convolutional Neural Network (CNN)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12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3561275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19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47089" y="5414706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learning target is defined on the training data.</a:t>
            </a:r>
            <a:endParaRPr lang="zh-TW" altLang="en-US" sz="2800" dirty="0"/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94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87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80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90772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5051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40987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6923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58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232965" y="297469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“5”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8901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“0”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509359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“4”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126536" y="2960615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28622" y="4324036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“3”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511445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60987" y="432909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“2”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5051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“9”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3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en-US" altLang="zh-TW" dirty="0"/>
              <a:t>Introduction of </a:t>
            </a:r>
            <a:br>
              <a:rPr lang="en-US" altLang="zh-TW" dirty="0"/>
            </a:br>
            <a:r>
              <a:rPr lang="en-US" altLang="zh-TW" dirty="0"/>
              <a:t>Deep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239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888108" y="169066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202464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5433" y="412812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925982" y="169392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742879" y="172156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811267" y="243926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817085" y="18689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2829784" y="177368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0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784" y="177368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2835080" y="235641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1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080" y="235641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023092" y="1704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025434" y="24834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013801" y="37115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011054" y="313380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2820792" y="383701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2748869" y="374025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2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869" y="374025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696724" y="31219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250299" y="16463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267922" y="24318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5280102" y="36881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597250" y="199200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597250" y="278375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587959" y="400572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599592" y="199200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597250" y="199200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597250" y="199200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599592" y="277057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587959" y="199200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587959" y="277057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163692" y="199200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159985" y="204038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159985" y="204038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187505" y="199200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154167" y="261071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154167" y="261071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293381" y="199200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293381" y="277057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293381" y="398472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343805" y="178296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77156" y="195590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2210705" y="399901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0359" y="4480721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sp>
        <p:nvSpPr>
          <p:cNvPr id="121" name="矩形 120"/>
          <p:cNvSpPr/>
          <p:nvPr/>
        </p:nvSpPr>
        <p:spPr>
          <a:xfrm>
            <a:off x="7083254" y="170618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389534" y="274234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498850" y="398823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365650" y="196354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025444" y="32071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094537" y="168836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7115635" y="24966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7083254" y="375281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5148930" y="5135514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555119" y="4524222"/>
            <a:ext cx="332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learning target is ……</a:t>
            </a:r>
            <a:endParaRPr lang="zh-TW" altLang="en-US" sz="2400" dirty="0"/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136" y="507285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2935080" y="509723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4" name="向右箭號 143"/>
          <p:cNvSpPr/>
          <p:nvPr/>
        </p:nvSpPr>
        <p:spPr>
          <a:xfrm>
            <a:off x="4637968" y="521764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文字方塊 144"/>
          <p:cNvSpPr txBox="1"/>
          <p:nvPr/>
        </p:nvSpPr>
        <p:spPr>
          <a:xfrm>
            <a:off x="5144426" y="5880198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2935080" y="582971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7" name="向右箭號 146"/>
          <p:cNvSpPr/>
          <p:nvPr/>
        </p:nvSpPr>
        <p:spPr>
          <a:xfrm>
            <a:off x="4637968" y="595012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665" y="580594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776246" y="175971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7790866" y="2579442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151" name="文字方塊 150"/>
          <p:cNvSpPr txBox="1"/>
          <p:nvPr/>
        </p:nvSpPr>
        <p:spPr>
          <a:xfrm>
            <a:off x="7803113" y="380631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70" name="橢圓 69"/>
          <p:cNvSpPr/>
          <p:nvPr/>
        </p:nvSpPr>
        <p:spPr>
          <a:xfrm>
            <a:off x="5938632" y="169535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940974" y="245526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5948002" y="370194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 rot="5400000">
            <a:off x="4910466" y="260661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9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4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5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2798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6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2680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3532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Loss </a:t>
                </a:r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96358" y="2867617"/>
            <a:ext cx="654489" cy="2625052"/>
            <a:chOff x="7996358" y="2461791"/>
            <a:chExt cx="654489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26801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Loss can be </a:t>
            </a:r>
            <a:r>
              <a:rPr lang="en-US" altLang="zh-TW" sz="2800" b="1" dirty="0"/>
              <a:t>square error </a:t>
            </a:r>
            <a:r>
              <a:rPr lang="en-US" altLang="zh-TW" sz="2800" dirty="0"/>
              <a:t>or </a:t>
            </a:r>
            <a:r>
              <a:rPr lang="en-US" altLang="zh-TW" sz="2800" b="1" dirty="0"/>
              <a:t>cross entropy </a:t>
            </a:r>
            <a:r>
              <a:rPr lang="en-US" altLang="zh-TW" sz="2800" dirty="0"/>
              <a:t>between the network output and target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481405"/>
            <a:ext cx="586292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good function should make the loss of all examples as small as possible.</a:t>
            </a:r>
            <a:endParaRPr lang="zh-TW" altLang="en-US" sz="28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a set of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2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5" grpId="0" animBg="1"/>
      <p:bldP spid="117" grpId="0"/>
      <p:bldP spid="3" grpId="0" animBg="1"/>
      <p:bldP spid="69" grpId="0" animBg="1"/>
      <p:bldP spid="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727768" y="2298174"/>
            <a:ext cx="421911" cy="671513"/>
            <a:chOff x="510563" y="3417283"/>
            <a:chExt cx="421911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7768" y="3245279"/>
            <a:ext cx="421910" cy="671513"/>
            <a:chOff x="510564" y="3417283"/>
            <a:chExt cx="421910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3759" y="5606623"/>
            <a:ext cx="429926" cy="671513"/>
            <a:chOff x="506555" y="3417283"/>
            <a:chExt cx="429926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6555" y="3522206"/>
              <a:ext cx="429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895074" y="2298174"/>
            <a:ext cx="428323" cy="671513"/>
            <a:chOff x="507357" y="3417283"/>
            <a:chExt cx="428323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895074" y="3245279"/>
            <a:ext cx="428323" cy="671513"/>
            <a:chOff x="507358" y="3417283"/>
            <a:chExt cx="428323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7358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1065" y="5606623"/>
            <a:ext cx="436338" cy="671513"/>
            <a:chOff x="503349" y="3417283"/>
            <a:chExt cx="436338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03349" y="3522206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462" t="-1803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391" t="-16393" r="-4492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8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6719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>
            <a:off x="1724616" y="4152253"/>
            <a:ext cx="421910" cy="671513"/>
            <a:chOff x="510564" y="3417283"/>
            <a:chExt cx="421910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891923" y="4152253"/>
            <a:ext cx="428322" cy="671513"/>
            <a:chOff x="507359" y="3417283"/>
            <a:chExt cx="428322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07359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2" t="-18333" r="-4697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all training data …</a:t>
            </a:r>
            <a:endParaRPr lang="zh-TW" altLang="en-US" sz="2800" dirty="0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529" r="-78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4000" r="-10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818" r="-545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small as possible</a:t>
            </a:r>
            <a:endParaRPr lang="zh-TW" altLang="en-US" sz="28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Find </a:t>
            </a:r>
            <a:r>
              <a:rPr lang="en-US" altLang="zh-TW" sz="2800" b="1" i="1" u="sng" dirty="0"/>
              <a:t>a function in function set </a:t>
            </a:r>
            <a:r>
              <a:rPr lang="en-US" altLang="zh-TW" sz="2800" dirty="0"/>
              <a:t>that minimizes total loss L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0" grpId="0" animBg="1"/>
      <p:bldP spid="81" grpId="0" animBg="1"/>
      <p:bldP spid="4" grpId="0" animBg="1"/>
      <p:bldP spid="8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523104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0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87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Enumerate all possible values</a:t>
            </a:r>
            <a:endParaRPr lang="zh-TW" altLang="en-US" sz="28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l+1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66002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speech recognition: 8 layers and 1000 neurons each layer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10</a:t>
            </a:r>
            <a:r>
              <a:rPr lang="en-US" altLang="zh-TW" sz="2800" baseline="30000" dirty="0"/>
              <a:t>6</a:t>
            </a:r>
          </a:p>
          <a:p>
            <a:pPr algn="ctr"/>
            <a:r>
              <a:rPr lang="en-US" altLang="zh-TW" sz="2800" dirty="0"/>
              <a:t>weights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Millions of parameters</a:t>
              </a:r>
              <a:endParaRPr lang="zh-TW" altLang="en-US" sz="2800" dirty="0"/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7" grpId="0"/>
      <p:bldP spid="49" grpId="0"/>
      <p:bldP spid="50" grpId="0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3316140" y="3319741"/>
            <a:ext cx="478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Random, RBM pre-train 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189763" y="3785831"/>
            <a:ext cx="28575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Usually good enough</a:t>
            </a:r>
            <a:endParaRPr lang="zh-TW" altLang="en-US" sz="2400" dirty="0"/>
          </a:p>
        </p:txBody>
      </p:sp>
      <p:sp>
        <p:nvSpPr>
          <p:cNvPr id="67" name="向右箭號 66"/>
          <p:cNvSpPr/>
          <p:nvPr/>
        </p:nvSpPr>
        <p:spPr>
          <a:xfrm rot="5400000" flipH="1">
            <a:off x="3736522" y="3818726"/>
            <a:ext cx="36201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6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7" grpId="0" animBg="1"/>
      <p:bldP spid="35" grpId="0"/>
      <p:bldP spid="7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70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10298" y="6297524"/>
            <a:ext cx="52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1" grpId="0" animBg="1"/>
      <p:bldP spid="4" grpId="0" animBg="1"/>
      <p:bldP spid="23" grpId="0" animBg="1"/>
      <p:bldP spid="24" grpId="0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4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000" r="-5609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/>
              <a:t>η</a:t>
            </a:r>
            <a:r>
              <a:rPr lang="en-US" altLang="zh-TW" sz="2800" dirty="0"/>
              <a:t> is called “</a:t>
            </a:r>
            <a:r>
              <a:rPr lang="en-US" altLang="zh-TW" sz="2800" b="1" i="1" dirty="0"/>
              <a:t>learning rate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2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 animBg="1"/>
      <p:bldP spid="5" grpId="0" animBg="1"/>
      <p:bldP spid="37" grpId="0"/>
      <p:bldP spid="7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8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is approximately small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(when update is little)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 animBg="1"/>
      <p:bldP spid="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  <p:sp>
        <p:nvSpPr>
          <p:cNvPr id="3" name="橢圓 2"/>
          <p:cNvSpPr/>
          <p:nvPr/>
        </p:nvSpPr>
        <p:spPr>
          <a:xfrm>
            <a:off x="4943048" y="3075501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481634" y="2398215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291066" y="3459521"/>
            <a:ext cx="0" cy="267457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829652" y="2754680"/>
            <a:ext cx="0" cy="329052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645393" y="5337922"/>
            <a:ext cx="4005508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Randomly pick a starting point</a:t>
            </a:r>
            <a:endParaRPr lang="zh-TW" altLang="en-US" sz="2400" dirty="0"/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1978925" y="3255280"/>
            <a:ext cx="2964123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1978925" y="2585965"/>
            <a:ext cx="5027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12" grpId="0" animBg="1"/>
      <p:bldP spid="12" grpId="1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26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27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28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29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18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18596" y="683815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Hopfully</a:t>
            </a:r>
            <a:r>
              <a:rPr lang="en-US" altLang="zh-TW" sz="2800" dirty="0"/>
              <a:t>, we would reach a minima …..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49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13" grpId="0" animBg="1"/>
      <p:bldP spid="4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571" r="-428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74940" y="2205371"/>
            <a:ext cx="529464" cy="4304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1483245" y="238410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8852" r="-10645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220631" y="2337016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67213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向右箭號 17"/>
          <p:cNvSpPr/>
          <p:nvPr/>
        </p:nvSpPr>
        <p:spPr>
          <a:xfrm>
            <a:off x="1483245" y="3596770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4220631" y="3549683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71667" r="-97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向右箭號 27"/>
          <p:cNvSpPr/>
          <p:nvPr/>
        </p:nvSpPr>
        <p:spPr>
          <a:xfrm>
            <a:off x="1483245" y="5151714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68852" r="-12258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220631" y="5104627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146825" y="4213373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146825" y="5850917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0522" y="2298253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30522" y="3510920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-0.1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30522" y="5065864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129518" y="2142624"/>
                <a:ext cx="962443" cy="3485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18" y="2142624"/>
                <a:ext cx="962443" cy="348544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086600" y="3668267"/>
                <a:ext cx="860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600" y="3668267"/>
                <a:ext cx="860557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5978189" y="5733860"/>
            <a:ext cx="230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gradient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61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 animBg="1"/>
      <p:bldP spid="9" grpId="0"/>
      <p:bldP spid="10" grpId="0" animBg="1"/>
      <p:bldP spid="15" grpId="0"/>
      <p:bldP spid="16" grpId="0"/>
      <p:bldP spid="18" grpId="0" animBg="1"/>
      <p:bldP spid="19" grpId="0"/>
      <p:bldP spid="20" grpId="0" animBg="1"/>
      <p:bldP spid="25" grpId="0"/>
      <p:bldP spid="26" grpId="0"/>
      <p:bldP spid="28" grpId="0" animBg="1"/>
      <p:bldP spid="29" grpId="0"/>
      <p:bldP spid="30" grpId="0" animBg="1"/>
      <p:bldP spid="35" grpId="0"/>
      <p:bldP spid="36" grpId="0"/>
      <p:bldP spid="6" grpId="0" animBg="1"/>
      <p:bldP spid="17" grpId="0" animBg="1"/>
      <p:bldP spid="27" grpId="0" animBg="1"/>
      <p:bldP spid="40" grpId="0"/>
      <p:bldP spid="3" grpId="0"/>
      <p:bldP spid="41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571" r="-428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74940" y="2205371"/>
            <a:ext cx="529464" cy="4304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1483245" y="238410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8852" r="-10645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220631" y="2337016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p:sp>
        <p:nvSpPr>
          <p:cNvPr id="11" name="向右箭號 10"/>
          <p:cNvSpPr/>
          <p:nvPr/>
        </p:nvSpPr>
        <p:spPr>
          <a:xfrm>
            <a:off x="5013202" y="2326656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368860" y="2618341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2618341"/>
                <a:ext cx="18890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729017" y="2004537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2004537"/>
                <a:ext cx="311950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7773256" y="2341601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0.09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67213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向右箭號 17"/>
          <p:cNvSpPr/>
          <p:nvPr/>
        </p:nvSpPr>
        <p:spPr>
          <a:xfrm>
            <a:off x="1483245" y="3596770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4220631" y="3549683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0.05</a:t>
            </a:r>
            <a:endParaRPr lang="zh-TW" altLang="en-US" sz="2400" dirty="0"/>
          </a:p>
        </p:txBody>
      </p:sp>
      <p:sp>
        <p:nvSpPr>
          <p:cNvPr id="21" name="向右箭號 20"/>
          <p:cNvSpPr/>
          <p:nvPr/>
        </p:nvSpPr>
        <p:spPr>
          <a:xfrm>
            <a:off x="5013202" y="353932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368860" y="383100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3831008"/>
                <a:ext cx="1889052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67213" r="-10645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729017" y="3217204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3217204"/>
                <a:ext cx="3119508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7773256" y="3554268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71667" r="-97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向右箭號 27"/>
          <p:cNvSpPr/>
          <p:nvPr/>
        </p:nvSpPr>
        <p:spPr>
          <a:xfrm>
            <a:off x="1483245" y="5151714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68852" r="-12258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220631" y="5104627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1" name="向右箭號 30"/>
          <p:cNvSpPr/>
          <p:nvPr/>
        </p:nvSpPr>
        <p:spPr>
          <a:xfrm>
            <a:off x="5013202" y="5094267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368860" y="5385952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5385952"/>
                <a:ext cx="18890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171667" r="-12258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4729017" y="477214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4772148"/>
                <a:ext cx="3119508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171667" r="-978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7773256" y="5109212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146825" y="4213373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146825" y="5850917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0522" y="2298253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30522" y="3510920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-0.1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30522" y="5065864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49321" y="2631184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36851" y="3965366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336850" y="5473308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5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21" grpId="0" animBg="1"/>
      <p:bldP spid="22" grpId="0"/>
      <p:bldP spid="23" grpId="0"/>
      <p:bldP spid="24" grpId="0" animBg="1"/>
      <p:bldP spid="31" grpId="0" animBg="1"/>
      <p:bldP spid="32" grpId="0"/>
      <p:bldP spid="33" grpId="0"/>
      <p:bldP spid="34" grpId="0" animBg="1"/>
      <p:bldP spid="37" grpId="0"/>
      <p:bldP spid="38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2" y="2251401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descent never guarantee global minima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47966" y="2541585"/>
            <a:ext cx="356235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initial point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35884" y="5108700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Reach different minima, so different results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6808510" y="3296177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365886" y="339029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0548" y="4332706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57119" y="4001294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78009" y="4293789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15260" y="4548150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08671" y="420293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36981" y="3514068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67720" y="4657575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81445" y="4815940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819B5-B802-471A-8C2D-9D8ECC38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475AE3-0225-489C-B762-91AC183B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010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7331" y="1798458"/>
            <a:ext cx="709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the “learning” of machines in deep learning ……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75091" y="2740981"/>
            <a:ext cx="534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Even alpha go using this approach.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69576" y="6114432"/>
            <a:ext cx="61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 hope you are not too disappointed :p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2348026" y="2823397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1" y="3872131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78" y="3887117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388" y="3346626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People image ……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20145" y="3361612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Actually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4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6220989" y="4843555"/>
            <a:ext cx="1642031" cy="1121374"/>
            <a:chOff x="7043205" y="3645629"/>
            <a:chExt cx="1642031" cy="1121374"/>
          </a:xfrm>
        </p:grpSpPr>
        <p:sp>
          <p:nvSpPr>
            <p:cNvPr id="25" name="矩形 24"/>
            <p:cNvSpPr/>
            <p:nvPr/>
          </p:nvSpPr>
          <p:spPr>
            <a:xfrm>
              <a:off x="7154858" y="3645629"/>
              <a:ext cx="1457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b="1" dirty="0" err="1">
                  <a:solidFill>
                    <a:srgbClr val="333333"/>
                  </a:solidFill>
                  <a:latin typeface="Helvetica Neue"/>
                </a:rPr>
                <a:t>libdnn</a:t>
              </a:r>
              <a:endParaRPr lang="en-US" altLang="zh-TW" sz="3200" b="1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sp>
          <p:nvSpPr>
            <p:cNvPr id="26" name="文字方塊 13"/>
            <p:cNvSpPr txBox="1"/>
            <p:nvPr/>
          </p:nvSpPr>
          <p:spPr>
            <a:xfrm>
              <a:off x="7043205" y="4120672"/>
              <a:ext cx="164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台大周伯威</a:t>
              </a:r>
              <a:endParaRPr lang="en-US" altLang="zh-TW" dirty="0"/>
            </a:p>
            <a:p>
              <a:pPr algn="ctr"/>
              <a:r>
                <a:rPr lang="zh-TW" altLang="en-US" dirty="0"/>
                <a:t>同學開發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203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41508" y="6078144"/>
            <a:ext cx="7320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Ref: </a:t>
            </a:r>
            <a:r>
              <a:rPr lang="zh-TW" altLang="en-US" sz="2400" dirty="0"/>
              <a:t>https://www.youtube.com/watch?v=ibJpTrp5mcE</a:t>
            </a:r>
          </a:p>
        </p:txBody>
      </p:sp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7141" y="4380130"/>
            <a:ext cx="562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Now If you want to find a function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47142" y="4928027"/>
            <a:ext cx="7368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If you have lots of function input/output (?) as 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82134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deep learning</a:t>
            </a:r>
            <a:endParaRPr lang="zh-TW" altLang="en-US" sz="2800" dirty="0"/>
          </a:p>
        </p:txBody>
      </p:sp>
      <p:sp>
        <p:nvSpPr>
          <p:cNvPr id="8" name="箭號: 向右 7"/>
          <p:cNvSpPr/>
          <p:nvPr/>
        </p:nvSpPr>
        <p:spPr>
          <a:xfrm>
            <a:off x="3422787" y="5961183"/>
            <a:ext cx="1073426" cy="41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3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4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5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6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7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89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45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8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21666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More ……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8580" y="6099768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a user says)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73135" y="2262147"/>
            <a:ext cx="317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機器學習及其深層與結構化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59204" y="2174054"/>
            <a:ext cx="387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Machine learning and having it deep and structured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70289" y="221656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26" name="方程式" r:id="rId4" imgW="228600" imgH="177480" progId="Equation.3">
                  <p:embed/>
                </p:oleObj>
              </mc:Choice>
              <mc:Fallback>
                <p:oleObj name="方程式" r:id="rId4" imgW="22860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89" y="221656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432364" y="2192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27" name="方程式" r:id="rId6" imgW="203040" imgH="177480" progId="Equation.3">
                  <p:embed/>
                </p:oleObj>
              </mc:Choice>
              <mc:Fallback>
                <p:oleObj name="方程式" r:id="rId6" imgW="203040" imgH="1774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64" y="2192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661711" y="4171354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感謝大家來上課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3808" y="6120701"/>
            <a:ext cx="39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(response of machine)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60" y="4033000"/>
            <a:ext cx="3017961" cy="691339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415937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28" name="方程式" r:id="rId9" imgW="228600" imgH="177480" progId="Equation.3">
                  <p:embed/>
                </p:oleObj>
              </mc:Choice>
              <mc:Fallback>
                <p:oleObj name="方程式" r:id="rId9" imgW="228600" imgH="17748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415937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4129782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29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4129782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8014" y="17110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Machine Translation</a:t>
            </a:r>
            <a:endParaRPr lang="zh-TW" altLang="en-US" sz="2400" i="1" u="sng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8014" y="352257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Speech Recognition</a:t>
            </a:r>
            <a:endParaRPr lang="zh-TW" altLang="en-US" sz="2400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38014" y="51419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Chat-bot</a:t>
            </a:r>
            <a:endParaRPr lang="zh-TW" altLang="en-US" sz="2400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86253" y="4656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(speech)</a:t>
            </a:r>
            <a:endParaRPr lang="zh-TW" altLang="en-US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569928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0" name="方程式" r:id="rId9" imgW="228600" imgH="177480" progId="Equation.3">
                  <p:embed/>
                </p:oleObj>
              </mc:Choice>
              <mc:Fallback>
                <p:oleObj name="方程式" r:id="rId9" imgW="22860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569928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5659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1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5659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5948254" y="4633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(transcription)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5285" y="2999579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1)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58972" y="3000941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2)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206234" y="5740860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you?”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02959" y="5693499"/>
            <a:ext cx="160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“I’m fine.”</a:t>
            </a:r>
            <a:endParaRPr lang="zh-TW" altLang="en-US" sz="2400" dirty="0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184A61E0-92C4-4A71-BA03-503E8D6223A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45607" y="47574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2" name="方程式" r:id="rId4" imgW="228600" imgH="177480" progId="Equation.3">
                  <p:embed/>
                </p:oleObj>
              </mc:Choice>
              <mc:Fallback>
                <p:oleObj name="方程式" r:id="rId4" imgW="228600" imgH="17748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184A61E0-92C4-4A71-BA03-503E8D622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607" y="47574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2">
            <a:extLst>
              <a:ext uri="{FF2B5EF4-FFF2-40B4-BE49-F238E27FC236}">
                <a16:creationId xmlns:a16="http://schemas.microsoft.com/office/drawing/2014/main" id="{046589D8-B13D-44E8-AC33-A7272D2E47E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34692" y="107107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3" name="方程式" r:id="rId6" imgW="203040" imgH="177480" progId="Equation.3">
                  <p:embed/>
                </p:oleObj>
              </mc:Choice>
              <mc:Fallback>
                <p:oleObj name="方程式" r:id="rId6" imgW="203040" imgH="177480" progId="Equation.3">
                  <p:embed/>
                  <p:pic>
                    <p:nvPicPr>
                      <p:cNvPr id="32" name="Object 12">
                        <a:extLst>
                          <a:ext uri="{FF2B5EF4-FFF2-40B4-BE49-F238E27FC236}">
                            <a16:creationId xmlns:a16="http://schemas.microsoft.com/office/drawing/2014/main" id="{046589D8-B13D-44E8-AC33-A7272D2E47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692" y="107107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08AE10CB-37AB-481E-A9D8-DEEBF2024C11}"/>
              </a:ext>
            </a:extLst>
          </p:cNvPr>
          <p:cNvSpPr txBox="1"/>
          <p:nvPr/>
        </p:nvSpPr>
        <p:spPr>
          <a:xfrm>
            <a:off x="6607779" y="537633"/>
            <a:ext cx="209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input 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82E4F42-87BE-4B9F-9BF9-7FEE4D13A5F6}"/>
              </a:ext>
            </a:extLst>
          </p:cNvPr>
          <p:cNvSpPr txBox="1"/>
          <p:nvPr/>
        </p:nvSpPr>
        <p:spPr>
          <a:xfrm>
            <a:off x="6607778" y="1095417"/>
            <a:ext cx="253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output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08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0" grpId="0"/>
      <p:bldP spid="16" grpId="0"/>
      <p:bldP spid="17" grpId="0"/>
      <p:bldP spid="26" grpId="0"/>
      <p:bldP spid="27" grpId="0"/>
      <p:bldP spid="28" grpId="0"/>
      <p:bldP spid="29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2036744"/>
            <a:ext cx="1866900" cy="1866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……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7185" y="6359035"/>
            <a:ext cx="8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ref: https://arxiv.org/pdf/1605.05396.pdf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0517" y="5111003"/>
            <a:ext cx="39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“this white and yellow flower have thin white petals and a round yellow stamen”</a:t>
            </a:r>
            <a:endParaRPr lang="zh-TW" altLang="en-US" sz="2400" dirty="0"/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467185" y="5063300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8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85" y="5063300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5196164" y="5106380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9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164" y="5106380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4902" y="4447288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Text to Image</a:t>
            </a:r>
            <a:endParaRPr lang="zh-TW" altLang="en-US" sz="2400" i="1" u="sng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1720" y="4545074"/>
            <a:ext cx="2522222" cy="16459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351" y="2183506"/>
            <a:ext cx="1774219" cy="17987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8171" y="2183506"/>
            <a:ext cx="1833410" cy="182492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67185" y="157471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Image to Image</a:t>
            </a:r>
            <a:endParaRPr lang="zh-TW" altLang="en-US" sz="2400" i="1" u="sng" dirty="0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519468" y="2706604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0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68" y="2706604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3085084" y="2785793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1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084" y="2785793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5821534" y="1556424"/>
            <a:ext cx="177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Colorization: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7710" y="2060773"/>
            <a:ext cx="1818842" cy="1818842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7710" y="2045124"/>
            <a:ext cx="1866900" cy="18669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669662" y="3987630"/>
            <a:ext cx="431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https://arxiv.org/pdf/1611.07004v1.pdf</a:t>
            </a:r>
          </a:p>
        </p:txBody>
      </p:sp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E67067A2-E96B-416E-B221-6EDDE1FCC57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45607" y="47574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2" name="方程式" r:id="rId15" imgW="228600" imgH="177480" progId="Equation.3">
                  <p:embed/>
                </p:oleObj>
              </mc:Choice>
              <mc:Fallback>
                <p:oleObj name="方程式" r:id="rId15" imgW="228600" imgH="177480" progId="Equation.3">
                  <p:embed/>
                  <p:pic>
                    <p:nvPicPr>
                      <p:cNvPr id="21" name="Object 12">
                        <a:extLst>
                          <a:ext uri="{FF2B5EF4-FFF2-40B4-BE49-F238E27FC236}">
                            <a16:creationId xmlns:a16="http://schemas.microsoft.com/office/drawing/2014/main" id="{E67067A2-E96B-416E-B221-6EDDE1FCC5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607" y="47574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>
            <a:extLst>
              <a:ext uri="{FF2B5EF4-FFF2-40B4-BE49-F238E27FC236}">
                <a16:creationId xmlns:a16="http://schemas.microsoft.com/office/drawing/2014/main" id="{73D92A19-99E5-4A32-A5EC-76D97FF38AA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34692" y="107107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3" name="方程式" r:id="rId16" imgW="203040" imgH="177480" progId="Equation.3">
                  <p:embed/>
                </p:oleObj>
              </mc:Choice>
              <mc:Fallback>
                <p:oleObj name="方程式" r:id="rId16" imgW="203040" imgH="177480" progId="Equation.3">
                  <p:embed/>
                  <p:pic>
                    <p:nvPicPr>
                      <p:cNvPr id="22" name="Object 12">
                        <a:extLst>
                          <a:ext uri="{FF2B5EF4-FFF2-40B4-BE49-F238E27FC236}">
                            <a16:creationId xmlns:a16="http://schemas.microsoft.com/office/drawing/2014/main" id="{73D92A19-99E5-4A32-A5EC-76D97FF38A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692" y="107107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B2F9BA83-319B-4E06-B134-3B97B9784020}"/>
              </a:ext>
            </a:extLst>
          </p:cNvPr>
          <p:cNvSpPr txBox="1"/>
          <p:nvPr/>
        </p:nvSpPr>
        <p:spPr>
          <a:xfrm>
            <a:off x="6607779" y="537633"/>
            <a:ext cx="209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input 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B34768F-4278-4CD1-BDC1-8DD11144836F}"/>
              </a:ext>
            </a:extLst>
          </p:cNvPr>
          <p:cNvSpPr txBox="1"/>
          <p:nvPr/>
        </p:nvSpPr>
        <p:spPr>
          <a:xfrm>
            <a:off x="6607778" y="1095417"/>
            <a:ext cx="253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output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88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A6FD-9B58-4C4F-8028-EC6BEB2B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6847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F03D2A-9956-4441-AF91-8FB63154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049" y="365125"/>
            <a:ext cx="2572954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100"/>
              <a:t>Anime Face Generation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A5C9C2-52B9-45F6-801D-6F2F1EFB2B05}"/>
              </a:ext>
            </a:extLst>
          </p:cNvPr>
          <p:cNvSpPr txBox="1"/>
          <p:nvPr/>
        </p:nvSpPr>
        <p:spPr>
          <a:xfrm>
            <a:off x="6895192" y="5569545"/>
            <a:ext cx="199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195111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43324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055582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773259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498525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237756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46514" y="292698"/>
            <a:ext cx="5050972" cy="28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1A01B4-4E39-4505-9FBE-AA0E7D1C8126}"/>
              </a:ext>
            </a:extLst>
          </p:cNvPr>
          <p:cNvSpPr/>
          <p:nvPr/>
        </p:nvSpPr>
        <p:spPr>
          <a:xfrm>
            <a:off x="2046514" y="2978466"/>
            <a:ext cx="5050972" cy="93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2687EB-41E5-4905-9854-717D7B39F363}"/>
              </a:ext>
            </a:extLst>
          </p:cNvPr>
          <p:cNvSpPr txBox="1"/>
          <p:nvPr/>
        </p:nvSpPr>
        <p:spPr>
          <a:xfrm>
            <a:off x="5308600" y="645056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感謝陳柏文同學提供實驗結果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EB6D7-CBBD-4554-81E8-5504CFB4DE50}"/>
              </a:ext>
            </a:extLst>
          </p:cNvPr>
          <p:cNvCxnSpPr/>
          <p:nvPr/>
        </p:nvCxnSpPr>
        <p:spPr>
          <a:xfrm>
            <a:off x="1130300" y="5435600"/>
            <a:ext cx="6781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3424BD-AC05-4ABB-874F-8A2A1FE1AEF3}"/>
              </a:ext>
            </a:extLst>
          </p:cNvPr>
          <p:cNvGrpSpPr/>
          <p:nvPr/>
        </p:nvGrpSpPr>
        <p:grpSpPr>
          <a:xfrm>
            <a:off x="1350426" y="3902219"/>
            <a:ext cx="696088" cy="2267992"/>
            <a:chOff x="1350426" y="3885456"/>
            <a:chExt cx="696088" cy="226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/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EBB184-C72C-402E-8DE4-B52C0F58B2EE}"/>
                </a:ext>
              </a:extLst>
            </p:cNvPr>
            <p:cNvSpPr/>
            <p:nvPr/>
          </p:nvSpPr>
          <p:spPr>
            <a:xfrm>
              <a:off x="1455582" y="4302288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3771B06-24E8-4A0A-A7BE-B17F3E114258}"/>
                </a:ext>
              </a:extLst>
            </p:cNvPr>
            <p:cNvSpPr/>
            <p:nvPr/>
          </p:nvSpPr>
          <p:spPr>
            <a:xfrm>
              <a:off x="1603220" y="530225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D3BD0A2-86EF-489C-954E-29EB656B416D}"/>
                </a:ext>
              </a:extLst>
            </p:cNvPr>
            <p:cNvCxnSpPr/>
            <p:nvPr/>
          </p:nvCxnSpPr>
          <p:spPr>
            <a:xfrm flipV="1">
              <a:off x="1717520" y="4926265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B4FAD29-C15A-4920-8FC1-5B07A9FA94D6}"/>
                </a:ext>
              </a:extLst>
            </p:cNvPr>
            <p:cNvCxnSpPr/>
            <p:nvPr/>
          </p:nvCxnSpPr>
          <p:spPr>
            <a:xfrm flipV="1">
              <a:off x="1717520" y="3885456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4C5F07-C9E7-4E03-A8F0-021BF253CF1B}"/>
              </a:ext>
            </a:extLst>
          </p:cNvPr>
          <p:cNvGrpSpPr/>
          <p:nvPr/>
        </p:nvGrpSpPr>
        <p:grpSpPr>
          <a:xfrm>
            <a:off x="7088857" y="3946213"/>
            <a:ext cx="696088" cy="2223998"/>
            <a:chOff x="7088857" y="3909743"/>
            <a:chExt cx="696088" cy="222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/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EEA788-9C37-4262-A866-FAFD2FAF9175}"/>
                </a:ext>
              </a:extLst>
            </p:cNvPr>
            <p:cNvSpPr/>
            <p:nvPr/>
          </p:nvSpPr>
          <p:spPr>
            <a:xfrm>
              <a:off x="7322601" y="527707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351A1A5-BD86-40FD-8CE0-B86232B8D0B6}"/>
                </a:ext>
              </a:extLst>
            </p:cNvPr>
            <p:cNvCxnSpPr/>
            <p:nvPr/>
          </p:nvCxnSpPr>
          <p:spPr>
            <a:xfrm flipV="1">
              <a:off x="7417851" y="492784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F8D0AA6-2260-4559-9D32-145E26A6ECF0}"/>
                </a:ext>
              </a:extLst>
            </p:cNvPr>
            <p:cNvCxnSpPr/>
            <p:nvPr/>
          </p:nvCxnSpPr>
          <p:spPr>
            <a:xfrm flipV="1">
              <a:off x="7411130" y="3909743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88F06-B33C-403E-BE32-8D9DA7EC6AB1}"/>
                </a:ext>
              </a:extLst>
            </p:cNvPr>
            <p:cNvSpPr/>
            <p:nvPr/>
          </p:nvSpPr>
          <p:spPr>
            <a:xfrm>
              <a:off x="7168242" y="4311696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/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509956-A6C8-4D50-B1F8-0C9E930E102D}"/>
              </a:ext>
            </a:extLst>
          </p:cNvPr>
          <p:cNvSpPr/>
          <p:nvPr/>
        </p:nvSpPr>
        <p:spPr>
          <a:xfrm>
            <a:off x="2093185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4382F1E-E685-4F96-832D-27519AECD8DA}"/>
              </a:ext>
            </a:extLst>
          </p:cNvPr>
          <p:cNvSpPr/>
          <p:nvPr/>
        </p:nvSpPr>
        <p:spPr>
          <a:xfrm>
            <a:off x="2240823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A89AE6-FD34-4D48-A675-5DFA90A16750}"/>
              </a:ext>
            </a:extLst>
          </p:cNvPr>
          <p:cNvCxnSpPr/>
          <p:nvPr/>
        </p:nvCxnSpPr>
        <p:spPr>
          <a:xfrm flipV="1">
            <a:off x="2355123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FAABD9B-4D86-44FB-B968-524454A53648}"/>
              </a:ext>
            </a:extLst>
          </p:cNvPr>
          <p:cNvCxnSpPr/>
          <p:nvPr/>
        </p:nvCxnSpPr>
        <p:spPr>
          <a:xfrm flipV="1">
            <a:off x="2355123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/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6DD9234-625A-40F0-ACE3-F72972784E60}"/>
              </a:ext>
            </a:extLst>
          </p:cNvPr>
          <p:cNvSpPr/>
          <p:nvPr/>
        </p:nvSpPr>
        <p:spPr>
          <a:xfrm>
            <a:off x="2730788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DC4BD09-B3CE-432B-B032-23AB7C9B85CA}"/>
              </a:ext>
            </a:extLst>
          </p:cNvPr>
          <p:cNvSpPr/>
          <p:nvPr/>
        </p:nvSpPr>
        <p:spPr>
          <a:xfrm>
            <a:off x="2878426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0CDEC49-9433-46E7-B69E-B882D0FB946D}"/>
              </a:ext>
            </a:extLst>
          </p:cNvPr>
          <p:cNvCxnSpPr/>
          <p:nvPr/>
        </p:nvCxnSpPr>
        <p:spPr>
          <a:xfrm flipV="1">
            <a:off x="2992726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E57D501-C13B-44CB-9E3E-0528F6C74431}"/>
              </a:ext>
            </a:extLst>
          </p:cNvPr>
          <p:cNvCxnSpPr/>
          <p:nvPr/>
        </p:nvCxnSpPr>
        <p:spPr>
          <a:xfrm flipV="1">
            <a:off x="2992726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/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DAA028B4-7C0B-4A47-9F35-E02CB826619C}"/>
              </a:ext>
            </a:extLst>
          </p:cNvPr>
          <p:cNvSpPr/>
          <p:nvPr/>
        </p:nvSpPr>
        <p:spPr>
          <a:xfrm>
            <a:off x="3368391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4BB75F0-9315-4DDB-BB99-E93F25560C49}"/>
              </a:ext>
            </a:extLst>
          </p:cNvPr>
          <p:cNvSpPr/>
          <p:nvPr/>
        </p:nvSpPr>
        <p:spPr>
          <a:xfrm>
            <a:off x="3516029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EED2475-DD12-4B00-A43E-258AC97C5365}"/>
              </a:ext>
            </a:extLst>
          </p:cNvPr>
          <p:cNvCxnSpPr/>
          <p:nvPr/>
        </p:nvCxnSpPr>
        <p:spPr>
          <a:xfrm flipV="1">
            <a:off x="3630329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160A916-C130-46DC-ACE1-591806DCD19D}"/>
              </a:ext>
            </a:extLst>
          </p:cNvPr>
          <p:cNvCxnSpPr/>
          <p:nvPr/>
        </p:nvCxnSpPr>
        <p:spPr>
          <a:xfrm flipV="1">
            <a:off x="3630329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/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11048C-3795-4578-A1A3-1E7C4A6F9DCD}"/>
              </a:ext>
            </a:extLst>
          </p:cNvPr>
          <p:cNvSpPr/>
          <p:nvPr/>
        </p:nvSpPr>
        <p:spPr>
          <a:xfrm>
            <a:off x="4005994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2495EBB-EA58-4E95-8317-BD96DABFE9B9}"/>
              </a:ext>
            </a:extLst>
          </p:cNvPr>
          <p:cNvSpPr/>
          <p:nvPr/>
        </p:nvSpPr>
        <p:spPr>
          <a:xfrm>
            <a:off x="4153632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2CD9DA-75C3-4F19-B9E3-676DAD62497B}"/>
              </a:ext>
            </a:extLst>
          </p:cNvPr>
          <p:cNvCxnSpPr/>
          <p:nvPr/>
        </p:nvCxnSpPr>
        <p:spPr>
          <a:xfrm flipV="1">
            <a:off x="4267932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D5ECDF9-676B-4FE2-8179-B778E4A18FFC}"/>
              </a:ext>
            </a:extLst>
          </p:cNvPr>
          <p:cNvCxnSpPr/>
          <p:nvPr/>
        </p:nvCxnSpPr>
        <p:spPr>
          <a:xfrm flipV="1">
            <a:off x="4267932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/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F02CFC5A-80F4-40FF-97F1-51E398AC442B}"/>
              </a:ext>
            </a:extLst>
          </p:cNvPr>
          <p:cNvSpPr/>
          <p:nvPr/>
        </p:nvSpPr>
        <p:spPr>
          <a:xfrm>
            <a:off x="4643597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18E317F-DDC6-4EA0-8F37-95823EF243F3}"/>
              </a:ext>
            </a:extLst>
          </p:cNvPr>
          <p:cNvSpPr/>
          <p:nvPr/>
        </p:nvSpPr>
        <p:spPr>
          <a:xfrm>
            <a:off x="4791235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8AA3A77-6C7A-49E9-B850-5EC5BB72BD78}"/>
              </a:ext>
            </a:extLst>
          </p:cNvPr>
          <p:cNvCxnSpPr/>
          <p:nvPr/>
        </p:nvCxnSpPr>
        <p:spPr>
          <a:xfrm flipV="1">
            <a:off x="4905535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EF830BC-7EF0-4662-B593-EB9C09D0B9DF}"/>
              </a:ext>
            </a:extLst>
          </p:cNvPr>
          <p:cNvCxnSpPr/>
          <p:nvPr/>
        </p:nvCxnSpPr>
        <p:spPr>
          <a:xfrm flipV="1">
            <a:off x="4905535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/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4F9E0CA4-1272-46A0-87DA-941B50DB666A}"/>
              </a:ext>
            </a:extLst>
          </p:cNvPr>
          <p:cNvGrpSpPr/>
          <p:nvPr/>
        </p:nvGrpSpPr>
        <p:grpSpPr>
          <a:xfrm>
            <a:off x="5281200" y="3902219"/>
            <a:ext cx="485775" cy="1607294"/>
            <a:chOff x="5320264" y="3882721"/>
            <a:chExt cx="485775" cy="160729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569FC0-1288-4572-BA9A-901F84632EBC}"/>
                </a:ext>
              </a:extLst>
            </p:cNvPr>
            <p:cNvSpPr/>
            <p:nvPr/>
          </p:nvSpPr>
          <p:spPr>
            <a:xfrm>
              <a:off x="5320264" y="4299553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E535AAFE-7432-461F-96E5-25B3E553A5B5}"/>
                </a:ext>
              </a:extLst>
            </p:cNvPr>
            <p:cNvSpPr/>
            <p:nvPr/>
          </p:nvSpPr>
          <p:spPr>
            <a:xfrm>
              <a:off x="5467902" y="5299515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F35D6124-5CE6-4C5A-B4DF-8FECCD09208E}"/>
                </a:ext>
              </a:extLst>
            </p:cNvPr>
            <p:cNvCxnSpPr/>
            <p:nvPr/>
          </p:nvCxnSpPr>
          <p:spPr>
            <a:xfrm flipV="1">
              <a:off x="5582202" y="492353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88A80F-DC8A-4D4F-BEA8-2CE0FB0DB303}"/>
                </a:ext>
              </a:extLst>
            </p:cNvPr>
            <p:cNvCxnSpPr/>
            <p:nvPr/>
          </p:nvCxnSpPr>
          <p:spPr>
            <a:xfrm flipV="1">
              <a:off x="5582202" y="3882721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/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8C342F0-6683-4D81-A53A-8DE42B1F70A9}"/>
              </a:ext>
            </a:extLst>
          </p:cNvPr>
          <p:cNvSpPr/>
          <p:nvPr/>
        </p:nvSpPr>
        <p:spPr>
          <a:xfrm>
            <a:off x="5918803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FD290CAD-DB89-424A-A556-C6063689F578}"/>
              </a:ext>
            </a:extLst>
          </p:cNvPr>
          <p:cNvSpPr/>
          <p:nvPr/>
        </p:nvSpPr>
        <p:spPr>
          <a:xfrm>
            <a:off x="6066441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E12A4C1-9959-496B-881F-341EADB717C6}"/>
              </a:ext>
            </a:extLst>
          </p:cNvPr>
          <p:cNvCxnSpPr/>
          <p:nvPr/>
        </p:nvCxnSpPr>
        <p:spPr>
          <a:xfrm flipV="1">
            <a:off x="6180741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E2C49B0-579A-47E6-95AC-07ACE10F1CC5}"/>
              </a:ext>
            </a:extLst>
          </p:cNvPr>
          <p:cNvCxnSpPr/>
          <p:nvPr/>
        </p:nvCxnSpPr>
        <p:spPr>
          <a:xfrm flipV="1">
            <a:off x="6180741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/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8777089-942C-4224-9F10-53F42B8D7452}"/>
              </a:ext>
            </a:extLst>
          </p:cNvPr>
          <p:cNvSpPr/>
          <p:nvPr/>
        </p:nvSpPr>
        <p:spPr>
          <a:xfrm>
            <a:off x="6556406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C6BFCC8-AED4-433F-B4AD-EC5C0F01B16A}"/>
              </a:ext>
            </a:extLst>
          </p:cNvPr>
          <p:cNvSpPr/>
          <p:nvPr/>
        </p:nvSpPr>
        <p:spPr>
          <a:xfrm>
            <a:off x="6704044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53D1FC-8012-4595-B404-E4DC1B7FABC5}"/>
              </a:ext>
            </a:extLst>
          </p:cNvPr>
          <p:cNvCxnSpPr/>
          <p:nvPr/>
        </p:nvCxnSpPr>
        <p:spPr>
          <a:xfrm flipV="1">
            <a:off x="6818344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34E1386-97BF-4A95-BBA0-0EF8B61C69CF}"/>
              </a:ext>
            </a:extLst>
          </p:cNvPr>
          <p:cNvCxnSpPr/>
          <p:nvPr/>
        </p:nvCxnSpPr>
        <p:spPr>
          <a:xfrm flipV="1">
            <a:off x="6818344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34" grpId="0"/>
      <p:bldP spid="35" grpId="0" animBg="1"/>
      <p:bldP spid="36" grpId="0" animBg="1"/>
      <p:bldP spid="39" grpId="0"/>
      <p:bldP spid="40" grpId="0" animBg="1"/>
      <p:bldP spid="41" grpId="0" animBg="1"/>
      <p:bldP spid="49" grpId="0"/>
      <p:bldP spid="50" grpId="0" animBg="1"/>
      <p:bldP spid="51" grpId="0" animBg="1"/>
      <p:bldP spid="54" grpId="0"/>
      <p:bldP spid="55" grpId="0" animBg="1"/>
      <p:bldP spid="56" grpId="0" animBg="1"/>
      <p:bldP spid="59" grpId="0"/>
      <p:bldP spid="60" grpId="0" animBg="1"/>
      <p:bldP spid="61" grpId="0" animBg="1"/>
      <p:bldP spid="64" grpId="0"/>
      <p:bldP spid="69" grpId="0"/>
      <p:bldP spid="70" grpId="0" animBg="1"/>
      <p:bldP spid="71" grpId="0" animBg="1"/>
      <p:bldP spid="74" grpId="0"/>
      <p:bldP spid="75" grpId="0" animBg="1"/>
      <p:bldP spid="7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5B3F9-AFFB-440C-8BBD-3914F50A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根據文字敘述生成二次元人物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190EC-71FB-4C04-BBCC-4F3BA3B5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C0BCCD-4662-4A60-8423-E0121B69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004"/>
            <a:ext cx="8702964" cy="256218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5DAEA9-A4ED-4B61-8E30-57FA8E6D4030}"/>
              </a:ext>
            </a:extLst>
          </p:cNvPr>
          <p:cNvSpPr txBox="1"/>
          <p:nvPr/>
        </p:nvSpPr>
        <p:spPr>
          <a:xfrm>
            <a:off x="6895192" y="5388569"/>
            <a:ext cx="199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16679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Concluding Remarks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2"/>
            <a:ext cx="6868678" cy="24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80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4D708-F2F1-4D5C-904F-6056F199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of Deep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E6F686-D46B-41BC-AB59-9C88F82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Previous machine learning developers</a:t>
            </a:r>
          </a:p>
          <a:p>
            <a:pPr lvl="1"/>
            <a:r>
              <a:rPr lang="en-US" altLang="zh-TW" sz="2800" dirty="0"/>
              <a:t>Carefully design your algorithm</a:t>
            </a:r>
          </a:p>
          <a:p>
            <a:pPr lvl="1"/>
            <a:r>
              <a:rPr lang="en-US" altLang="zh-TW" sz="2800" dirty="0"/>
              <a:t>Theoretically know its performance </a:t>
            </a:r>
          </a:p>
          <a:p>
            <a:r>
              <a:rPr lang="en-US" altLang="zh-TW" dirty="0"/>
              <a:t>Deep learning </a:t>
            </a:r>
          </a:p>
          <a:p>
            <a:pPr lvl="1"/>
            <a:r>
              <a:rPr lang="en-US" altLang="zh-TW" sz="2800" dirty="0"/>
              <a:t>Try first</a:t>
            </a:r>
          </a:p>
          <a:p>
            <a:pPr lvl="1"/>
            <a:r>
              <a:rPr lang="en-US" altLang="zh-TW" sz="2800" dirty="0"/>
              <a:t>Many results contradict our intuition </a:t>
            </a:r>
          </a:p>
          <a:p>
            <a:pPr lvl="1"/>
            <a:r>
              <a:rPr lang="en-US" altLang="zh-TW" sz="2800" dirty="0"/>
              <a:t>Find some reasons to explain what we observed</a:t>
            </a:r>
          </a:p>
          <a:p>
            <a:pPr lvl="1"/>
            <a:r>
              <a:rPr lang="en-US" altLang="zh-TW" sz="2800" dirty="0"/>
              <a:t>More like chemistry </a:t>
            </a:r>
          </a:p>
        </p:txBody>
      </p:sp>
    </p:spTree>
    <p:extLst>
      <p:ext uri="{BB962C8B-B14F-4D97-AF65-F5344CB8AC3E}">
        <p14:creationId xmlns:p14="http://schemas.microsoft.com/office/powerpoint/2010/main" val="77466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F1C51B-912A-4120-8FB9-8EB46717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of Deep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D007D-20CD-48B4-9C43-D11886C6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「ali boris nips talk」的圖片搜尋結果">
            <a:extLst>
              <a:ext uri="{FF2B5EF4-FFF2-40B4-BE49-F238E27FC236}">
                <a16:creationId xmlns:a16="http://schemas.microsoft.com/office/drawing/2014/main" id="{57AC0664-5290-4FC2-8078-8A1D22235A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" y="2330745"/>
            <a:ext cx="8328074" cy="3141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6F038E-C5F3-4147-8CD3-4F7DEE464403}"/>
              </a:ext>
            </a:extLst>
          </p:cNvPr>
          <p:cNvSpPr/>
          <p:nvPr/>
        </p:nvSpPr>
        <p:spPr>
          <a:xfrm>
            <a:off x="2798010" y="5607269"/>
            <a:ext cx="6134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 Rahimi, Test of Time Award, NIPS 2017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11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40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41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4473544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Supervised 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89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98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99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00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01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4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6278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192472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4929" y="2607168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20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1611803" y="219287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74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803" y="2192873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894823" y="3141770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81418" y="3053902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5299692" y="425772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75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692" y="4257722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2924194" y="316249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7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94" y="3162499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2929617" y="407144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77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617" y="4071442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944787" y="512419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78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787" y="5124193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874220" y="50343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3011126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79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3011126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422674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80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4226744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937095" y="5593401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81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095" y="5593401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82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673750" y="5748892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83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750" y="5748892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84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347575" y="443547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85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7575" y="4435473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650744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867419" y="37094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00322" y="47677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892797" y="379172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42436" y="3160361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simple function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5854</TotalTime>
  <Words>2692</Words>
  <Application>Microsoft Office PowerPoint</Application>
  <PresentationFormat>如螢幕大小 (4:3)</PresentationFormat>
  <Paragraphs>904</Paragraphs>
  <Slides>59</Slides>
  <Notes>42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72" baseType="lpstr">
      <vt:lpstr>Helvetica Neue</vt:lpstr>
      <vt:lpstr>Lucida Grande</vt:lpstr>
      <vt:lpstr>微軟正黑體</vt:lpstr>
      <vt:lpstr>新細明體</vt:lpstr>
      <vt:lpstr>Arial</vt:lpstr>
      <vt:lpstr>Calibri</vt:lpstr>
      <vt:lpstr>Calibri Light</vt:lpstr>
      <vt:lpstr>Cambria Math</vt:lpstr>
      <vt:lpstr>Georgia</vt:lpstr>
      <vt:lpstr>times</vt:lpstr>
      <vt:lpstr>Wingdings</vt:lpstr>
      <vt:lpstr>Office 佈景主題</vt:lpstr>
      <vt:lpstr>方程式</vt:lpstr>
      <vt:lpstr>Deep Learning Tutorial</vt:lpstr>
      <vt:lpstr>Outline</vt:lpstr>
      <vt:lpstr>Introduction of  Deep Learning</vt:lpstr>
      <vt:lpstr>Machine Learning  ≈ Looking for a Function</vt:lpstr>
      <vt:lpstr>Framework </vt:lpstr>
      <vt:lpstr>Framework </vt:lpstr>
      <vt:lpstr>Framework </vt:lpstr>
      <vt:lpstr>Three Steps for Deep Learning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Matrix Operation</vt:lpstr>
      <vt:lpstr>Neural Network </vt:lpstr>
      <vt:lpstr>Neural Network </vt:lpstr>
      <vt:lpstr>PowerPoint 簡報</vt:lpstr>
      <vt:lpstr>PowerPoint 簡報</vt:lpstr>
      <vt:lpstr>Highway Network</vt:lpstr>
      <vt:lpstr>PowerPoint 簡報</vt:lpstr>
      <vt:lpstr>Output Layer </vt:lpstr>
      <vt:lpstr>Output Layer</vt:lpstr>
      <vt:lpstr>Example Application</vt:lpstr>
      <vt:lpstr>Example Application</vt:lpstr>
      <vt:lpstr>FAQ</vt:lpstr>
      <vt:lpstr>Three Steps for Deep Learning</vt:lpstr>
      <vt:lpstr>Training Data</vt:lpstr>
      <vt:lpstr>Learning Target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Minima</vt:lpstr>
      <vt:lpstr>Local Minima</vt:lpstr>
      <vt:lpstr>PowerPoint 簡報</vt:lpstr>
      <vt:lpstr>Gradient Descent</vt:lpstr>
      <vt:lpstr>Backpropagation</vt:lpstr>
      <vt:lpstr>Three Steps for Deep Learning</vt:lpstr>
      <vt:lpstr>For example, you can do …….</vt:lpstr>
      <vt:lpstr>For example, you can do …….</vt:lpstr>
      <vt:lpstr>For example, you can do …….</vt:lpstr>
      <vt:lpstr>More ……</vt:lpstr>
      <vt:lpstr>More ……</vt:lpstr>
      <vt:lpstr>Anime Face Generation</vt:lpstr>
      <vt:lpstr>PowerPoint 簡報</vt:lpstr>
      <vt:lpstr>根據文字敘述生成二次元人物</vt:lpstr>
      <vt:lpstr>Concluding Remarks</vt:lpstr>
      <vt:lpstr>Practice of Deep Learning</vt:lpstr>
      <vt:lpstr>Practice of Deep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Hung-yi Lee</cp:lastModifiedBy>
  <cp:revision>310</cp:revision>
  <dcterms:created xsi:type="dcterms:W3CDTF">2016-04-30T07:31:53Z</dcterms:created>
  <dcterms:modified xsi:type="dcterms:W3CDTF">2018-02-12T01:08:16Z</dcterms:modified>
</cp:coreProperties>
</file>